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54" r:id="rId2"/>
    <p:sldMasterId id="2147483652" r:id="rId3"/>
  </p:sldMasterIdLst>
  <p:notesMasterIdLst>
    <p:notesMasterId r:id="rId40"/>
  </p:notesMasterIdLst>
  <p:sldIdLst>
    <p:sldId id="256" r:id="rId4"/>
    <p:sldId id="273" r:id="rId5"/>
    <p:sldId id="404" r:id="rId6"/>
    <p:sldId id="480" r:id="rId7"/>
    <p:sldId id="486" r:id="rId8"/>
    <p:sldId id="487" r:id="rId9"/>
    <p:sldId id="488" r:id="rId10"/>
    <p:sldId id="489" r:id="rId11"/>
    <p:sldId id="490" r:id="rId12"/>
    <p:sldId id="493" r:id="rId13"/>
    <p:sldId id="494" r:id="rId14"/>
    <p:sldId id="495" r:id="rId15"/>
    <p:sldId id="496" r:id="rId16"/>
    <p:sldId id="497" r:id="rId17"/>
    <p:sldId id="498" r:id="rId18"/>
    <p:sldId id="499" r:id="rId19"/>
    <p:sldId id="500" r:id="rId20"/>
    <p:sldId id="483" r:id="rId21"/>
    <p:sldId id="484" r:id="rId22"/>
    <p:sldId id="501" r:id="rId23"/>
    <p:sldId id="485" r:id="rId24"/>
    <p:sldId id="423" r:id="rId25"/>
    <p:sldId id="364" r:id="rId26"/>
    <p:sldId id="474" r:id="rId27"/>
    <p:sldId id="475" r:id="rId28"/>
    <p:sldId id="477" r:id="rId29"/>
    <p:sldId id="478" r:id="rId30"/>
    <p:sldId id="502" r:id="rId31"/>
    <p:sldId id="503" r:id="rId32"/>
    <p:sldId id="504" r:id="rId33"/>
    <p:sldId id="505" r:id="rId34"/>
    <p:sldId id="507" r:id="rId35"/>
    <p:sldId id="508" r:id="rId36"/>
    <p:sldId id="509" r:id="rId37"/>
    <p:sldId id="479" r:id="rId38"/>
    <p:sldId id="263" r:id="rId3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/>
        <a:ea typeface="宋体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bg1"/>
        </a:solidFill>
        <a:latin typeface="FrutigerNext LT Regular"/>
        <a:ea typeface="宋体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bg1"/>
        </a:solidFill>
        <a:latin typeface="FrutigerNext LT Regular"/>
        <a:ea typeface="宋体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bg1"/>
        </a:solidFill>
        <a:latin typeface="FrutigerNext LT Regular"/>
        <a:ea typeface="宋体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bg1"/>
        </a:solidFill>
        <a:latin typeface="FrutigerNext LT Regular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5703"/>
    <a:srgbClr val="006699"/>
    <a:srgbClr val="0099CC"/>
    <a:srgbClr val="009999"/>
    <a:srgbClr val="669900"/>
    <a:srgbClr val="CC3300"/>
    <a:srgbClr val="FFFFFF"/>
    <a:srgbClr val="77777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7" autoAdjust="0"/>
    <p:restoredTop sz="92449" autoAdjust="0"/>
  </p:normalViewPr>
  <p:slideViewPr>
    <p:cSldViewPr>
      <p:cViewPr varScale="1">
        <p:scale>
          <a:sx n="88" d="100"/>
          <a:sy n="88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</a:lstStyle>
          <a:p>
            <a:pPr>
              <a:defRPr/>
            </a:pPr>
            <a:fld id="{278B93A9-B16A-4765-8955-A9DDC7006B8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1CE19D-64BB-4D9B-B4EE-8A54B9C6831D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  <p:sp>
        <p:nvSpPr>
          <p:cNvPr id="44035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BF1661-4EE0-40C6-8EB4-CD88DE66DA81}" type="slidenum">
              <a:rPr lang="zh-CN" altLang="en-US" smtClean="0"/>
              <a:pPr/>
              <a:t>23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2A3681-80D4-459D-A178-657FB354A39C}" type="slidenum">
              <a:rPr lang="zh-CN" altLang="en-US" smtClean="0"/>
              <a:pPr/>
              <a:t>36</a:t>
            </a:fld>
            <a:endParaRPr lang="en-US" altLang="zh-CN" smtClean="0"/>
          </a:p>
        </p:txBody>
      </p:sp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8" descr="aaaa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66"/>
          <p:cNvSpPr txBox="1">
            <a:spLocks noChangeArrowheads="1"/>
          </p:cNvSpPr>
          <p:nvPr/>
        </p:nvSpPr>
        <p:spPr bwMode="auto">
          <a:xfrm>
            <a:off x="-2628900" y="-26988"/>
            <a:ext cx="2544762" cy="3279776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80139" tIns="40069" rIns="80139" bIns="40069">
            <a:spAutoFit/>
          </a:bodyPr>
          <a:lstStyle>
            <a:lvl1pPr defTabSz="801688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1pPr>
            <a:lvl2pPr marL="742950" indent="-285750" defTabSz="801688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2pPr>
            <a:lvl3pPr marL="1143000" indent="-228600" defTabSz="801688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3pPr>
            <a:lvl4pPr marL="1600200" indent="-228600" defTabSz="801688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4pPr>
            <a:lvl5pPr marL="2057400" indent="-228600" defTabSz="801688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9pPr>
          </a:lstStyle>
          <a:p>
            <a:pPr algn="r">
              <a:lnSpc>
                <a:spcPct val="125000"/>
              </a:lnSpc>
              <a:defRPr/>
            </a:pPr>
            <a:r>
              <a:rPr lang="zh-CN" altLang="en-US" sz="1200">
                <a:latin typeface="Arial" pitchFamily="34" charset="0"/>
                <a:ea typeface="华文细黑" pitchFamily="2" charset="-122"/>
              </a:rPr>
              <a:t>英文标题</a:t>
            </a:r>
            <a:r>
              <a:rPr lang="en-US" altLang="zh-CN" sz="1200">
                <a:latin typeface="Arial" pitchFamily="34" charset="0"/>
                <a:ea typeface="华文细黑" pitchFamily="2" charset="-122"/>
              </a:rPr>
              <a:t>:30-40pt  </a:t>
            </a:r>
          </a:p>
          <a:p>
            <a:pPr algn="r">
              <a:lnSpc>
                <a:spcPct val="125000"/>
              </a:lnSpc>
              <a:defRPr/>
            </a:pPr>
            <a:r>
              <a:rPr lang="zh-CN" altLang="en-US" sz="1200">
                <a:latin typeface="Arial" pitchFamily="34" charset="0"/>
                <a:ea typeface="华文细黑" pitchFamily="2" charset="-122"/>
              </a:rPr>
              <a:t>副标题</a:t>
            </a:r>
            <a:r>
              <a:rPr lang="en-US" altLang="zh-CN" sz="1200">
                <a:latin typeface="Arial" pitchFamily="34" charset="0"/>
                <a:ea typeface="华文细黑" pitchFamily="2" charset="-122"/>
              </a:rPr>
              <a:t>:24-28pt</a:t>
            </a:r>
          </a:p>
          <a:p>
            <a:pPr algn="r">
              <a:lnSpc>
                <a:spcPct val="125000"/>
              </a:lnSpc>
              <a:defRPr/>
            </a:pPr>
            <a:r>
              <a:rPr lang="zh-CN" altLang="en-US" sz="1200">
                <a:latin typeface="Arial" pitchFamily="34" charset="0"/>
                <a:ea typeface="华文细黑" pitchFamily="2" charset="-122"/>
              </a:rPr>
              <a:t>字体颜色</a:t>
            </a:r>
            <a:r>
              <a:rPr lang="en-US" altLang="zh-CN" sz="1200">
                <a:latin typeface="Arial" pitchFamily="34" charset="0"/>
                <a:ea typeface="华文细黑" pitchFamily="2" charset="-122"/>
              </a:rPr>
              <a:t>:R0 G0 B0</a:t>
            </a:r>
          </a:p>
          <a:p>
            <a:pPr algn="r">
              <a:lnSpc>
                <a:spcPct val="125000"/>
              </a:lnSpc>
              <a:defRPr/>
            </a:pPr>
            <a:endParaRPr lang="en-US" altLang="zh-CN" sz="1200">
              <a:latin typeface="Arial" pitchFamily="34" charset="0"/>
              <a:ea typeface="华文细黑" pitchFamily="2" charset="-122"/>
            </a:endParaRPr>
          </a:p>
          <a:p>
            <a:pPr algn="r">
              <a:lnSpc>
                <a:spcPct val="125000"/>
              </a:lnSpc>
              <a:defRPr/>
            </a:pPr>
            <a:r>
              <a:rPr lang="zh-CN" altLang="en-US" sz="1200">
                <a:latin typeface="Arial" pitchFamily="34" charset="0"/>
                <a:ea typeface="华文细黑" pitchFamily="2" charset="-122"/>
              </a:rPr>
              <a:t>内部使用字体 </a:t>
            </a:r>
            <a:r>
              <a:rPr lang="en-US" altLang="zh-CN" sz="1200">
                <a:latin typeface="Arial" pitchFamily="34" charset="0"/>
                <a:ea typeface="华文细黑" pitchFamily="2" charset="-122"/>
              </a:rPr>
              <a:t>:Arial</a:t>
            </a:r>
            <a:endParaRPr lang="zh-CN" altLang="en-US" sz="1200">
              <a:latin typeface="Arial" pitchFamily="34" charset="0"/>
              <a:ea typeface="华文细黑" pitchFamily="2" charset="-122"/>
            </a:endParaRPr>
          </a:p>
          <a:p>
            <a:pPr algn="r">
              <a:lnSpc>
                <a:spcPct val="125000"/>
              </a:lnSpc>
              <a:defRPr/>
            </a:pPr>
            <a:r>
              <a:rPr lang="zh-CN" altLang="en-US" sz="1200">
                <a:latin typeface="Arial" pitchFamily="34" charset="0"/>
                <a:ea typeface="华文细黑" pitchFamily="2" charset="-122"/>
              </a:rPr>
              <a:t>外部使用字体 </a:t>
            </a:r>
            <a:r>
              <a:rPr lang="en-US" altLang="zh-CN" sz="1200">
                <a:latin typeface="Arial" pitchFamily="34" charset="0"/>
                <a:ea typeface="华文细黑" pitchFamily="2" charset="-122"/>
              </a:rPr>
              <a:t>: Arial</a:t>
            </a:r>
            <a:endParaRPr lang="zh-CN" altLang="en-US" sz="1200">
              <a:latin typeface="Arial" pitchFamily="34" charset="0"/>
              <a:ea typeface="华文细黑" pitchFamily="2" charset="-122"/>
            </a:endParaRPr>
          </a:p>
          <a:p>
            <a:pPr algn="r">
              <a:lnSpc>
                <a:spcPct val="125000"/>
              </a:lnSpc>
              <a:defRPr/>
            </a:pPr>
            <a:endParaRPr lang="zh-CN" altLang="en-US" sz="1200">
              <a:latin typeface="Arial" pitchFamily="34" charset="0"/>
              <a:ea typeface="华文细黑" pitchFamily="2" charset="-122"/>
            </a:endParaRPr>
          </a:p>
          <a:p>
            <a:pPr algn="r">
              <a:lnSpc>
                <a:spcPct val="125000"/>
              </a:lnSpc>
              <a:defRPr/>
            </a:pPr>
            <a:endParaRPr lang="zh-CN" altLang="en-US" sz="1200">
              <a:latin typeface="Arial" pitchFamily="34" charset="0"/>
              <a:ea typeface="华文细黑" pitchFamily="2" charset="-122"/>
            </a:endParaRPr>
          </a:p>
          <a:p>
            <a:pPr algn="r">
              <a:lnSpc>
                <a:spcPct val="125000"/>
              </a:lnSpc>
              <a:defRPr/>
            </a:pPr>
            <a:r>
              <a:rPr lang="zh-CN" altLang="en-US" sz="1200">
                <a:latin typeface="Arial" pitchFamily="34" charset="0"/>
                <a:ea typeface="华文细黑" pitchFamily="2" charset="-122"/>
              </a:rPr>
              <a:t>中文标题</a:t>
            </a:r>
            <a:r>
              <a:rPr lang="en-US" altLang="zh-CN" sz="1200">
                <a:latin typeface="Arial" pitchFamily="34" charset="0"/>
                <a:ea typeface="华文细黑" pitchFamily="2" charset="-122"/>
              </a:rPr>
              <a:t>:32-40pt</a:t>
            </a:r>
          </a:p>
          <a:p>
            <a:pPr algn="r">
              <a:lnSpc>
                <a:spcPct val="125000"/>
              </a:lnSpc>
              <a:defRPr/>
            </a:pPr>
            <a:r>
              <a:rPr lang="zh-CN" altLang="en-US" sz="1200">
                <a:latin typeface="Arial" pitchFamily="34" charset="0"/>
                <a:ea typeface="华文细黑" pitchFamily="2" charset="-122"/>
              </a:rPr>
              <a:t>字体</a:t>
            </a:r>
            <a:r>
              <a:rPr lang="en-US" altLang="zh-CN" sz="1200">
                <a:latin typeface="Arial" pitchFamily="34" charset="0"/>
                <a:ea typeface="华文细黑" pitchFamily="2" charset="-122"/>
              </a:rPr>
              <a:t>:</a:t>
            </a:r>
            <a:r>
              <a:rPr lang="zh-CN" altLang="en-US" sz="1200">
                <a:latin typeface="Arial" pitchFamily="34" charset="0"/>
                <a:ea typeface="华文细黑" pitchFamily="2" charset="-122"/>
              </a:rPr>
              <a:t>宋体加粗</a:t>
            </a:r>
            <a:endParaRPr lang="en-US" altLang="zh-CN" sz="1200">
              <a:latin typeface="Arial" pitchFamily="34" charset="0"/>
              <a:ea typeface="华文细黑" pitchFamily="2" charset="-122"/>
            </a:endParaRPr>
          </a:p>
          <a:p>
            <a:pPr algn="r">
              <a:lnSpc>
                <a:spcPct val="125000"/>
              </a:lnSpc>
              <a:defRPr/>
            </a:pPr>
            <a:r>
              <a:rPr lang="en-US" altLang="zh-CN" sz="1200">
                <a:latin typeface="Arial" pitchFamily="34" charset="0"/>
                <a:ea typeface="华文细黑" pitchFamily="2" charset="-122"/>
              </a:rPr>
              <a:t>  </a:t>
            </a:r>
            <a:r>
              <a:rPr lang="zh-CN" altLang="en-US" sz="1200">
                <a:latin typeface="Arial" pitchFamily="34" charset="0"/>
                <a:ea typeface="华文细黑" pitchFamily="2" charset="-122"/>
              </a:rPr>
              <a:t>副标题</a:t>
            </a:r>
            <a:r>
              <a:rPr lang="en-US" altLang="zh-CN" sz="1200">
                <a:latin typeface="Arial" pitchFamily="34" charset="0"/>
                <a:ea typeface="华文细黑" pitchFamily="2" charset="-122"/>
              </a:rPr>
              <a:t>:24-28pt</a:t>
            </a:r>
            <a:endParaRPr lang="zh-CN" altLang="en-US" sz="1200">
              <a:latin typeface="Arial" pitchFamily="34" charset="0"/>
              <a:ea typeface="华文细黑" pitchFamily="2" charset="-122"/>
            </a:endParaRPr>
          </a:p>
          <a:p>
            <a:pPr algn="r">
              <a:lnSpc>
                <a:spcPct val="125000"/>
              </a:lnSpc>
              <a:defRPr/>
            </a:pPr>
            <a:r>
              <a:rPr lang="zh-CN" altLang="en-US" sz="1200">
                <a:latin typeface="Arial" pitchFamily="34" charset="0"/>
                <a:ea typeface="华文细黑" pitchFamily="2" charset="-122"/>
              </a:rPr>
              <a:t>字体颜色</a:t>
            </a:r>
            <a:r>
              <a:rPr lang="en-US" altLang="zh-CN" sz="1200">
                <a:latin typeface="Arial" pitchFamily="34" charset="0"/>
                <a:ea typeface="华文细黑" pitchFamily="2" charset="-122"/>
              </a:rPr>
              <a:t>:R0 G0 B0</a:t>
            </a:r>
          </a:p>
          <a:p>
            <a:pPr algn="r">
              <a:lnSpc>
                <a:spcPct val="125000"/>
              </a:lnSpc>
              <a:defRPr/>
            </a:pPr>
            <a:endParaRPr lang="zh-CN" altLang="en-US" sz="1200">
              <a:latin typeface="Arial" pitchFamily="34" charset="0"/>
              <a:ea typeface="华文细黑" pitchFamily="2" charset="-122"/>
            </a:endParaRPr>
          </a:p>
          <a:p>
            <a:pPr algn="r">
              <a:lnSpc>
                <a:spcPct val="125000"/>
              </a:lnSpc>
              <a:defRPr/>
            </a:pPr>
            <a:r>
              <a:rPr lang="zh-CN" altLang="en-US" sz="1200">
                <a:latin typeface="Arial" pitchFamily="34" charset="0"/>
                <a:ea typeface="华文细黑" pitchFamily="2" charset="-122"/>
              </a:rPr>
              <a:t>字体</a:t>
            </a:r>
            <a:r>
              <a:rPr lang="en-US" altLang="zh-CN" sz="1200">
                <a:latin typeface="Arial" pitchFamily="34" charset="0"/>
                <a:ea typeface="华文细黑" pitchFamily="2" charset="-122"/>
              </a:rPr>
              <a:t>:</a:t>
            </a:r>
            <a:r>
              <a:rPr lang="zh-CN" altLang="en-US" sz="1200">
                <a:latin typeface="Arial" pitchFamily="34" charset="0"/>
                <a:ea typeface="华文细黑" pitchFamily="2" charset="-122"/>
              </a:rPr>
              <a:t>华文细黑</a:t>
            </a:r>
          </a:p>
        </p:txBody>
      </p:sp>
      <p:sp>
        <p:nvSpPr>
          <p:cNvPr id="6" name="Rectangle 70"/>
          <p:cNvSpPr>
            <a:spLocks noChangeArrowheads="1"/>
          </p:cNvSpPr>
          <p:nvPr/>
        </p:nvSpPr>
        <p:spPr bwMode="auto">
          <a:xfrm>
            <a:off x="-757238" y="2854325"/>
            <a:ext cx="576263" cy="1428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wrap="none" lIns="79200" tIns="39600" rIns="79200" bIns="39600" anchor="ctr">
            <a:spAutoFit/>
          </a:bodyPr>
          <a:lstStyle/>
          <a:p>
            <a:pPr>
              <a:defRPr/>
            </a:pPr>
            <a:endParaRPr lang="zh-CN" altLang="en-US">
              <a:ea typeface="MS PGothic" pitchFamily="34" charset="-128"/>
            </a:endParaRPr>
          </a:p>
        </p:txBody>
      </p:sp>
      <p:sp>
        <p:nvSpPr>
          <p:cNvPr id="7" name="Rectangle 71"/>
          <p:cNvSpPr>
            <a:spLocks noChangeArrowheads="1"/>
          </p:cNvSpPr>
          <p:nvPr/>
        </p:nvSpPr>
        <p:spPr bwMode="auto">
          <a:xfrm>
            <a:off x="-757238" y="765175"/>
            <a:ext cx="576263" cy="1428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/>
          </a:extLst>
        </p:spPr>
        <p:txBody>
          <a:bodyPr wrap="none" lIns="79200" tIns="39600" rIns="79200" bIns="39600" anchor="ctr">
            <a:spAutoFit/>
          </a:bodyPr>
          <a:lstStyle/>
          <a:p>
            <a:pPr>
              <a:defRPr/>
            </a:pPr>
            <a:endParaRPr lang="zh-CN" altLang="en-US">
              <a:ea typeface="MS PGothic" pitchFamily="34" charset="-128"/>
            </a:endParaRPr>
          </a:p>
        </p:txBody>
      </p:sp>
      <p:sp>
        <p:nvSpPr>
          <p:cNvPr id="8" name="Text Box 86"/>
          <p:cNvSpPr txBox="1">
            <a:spLocks noChangeArrowheads="1"/>
          </p:cNvSpPr>
          <p:nvPr/>
        </p:nvSpPr>
        <p:spPr bwMode="auto">
          <a:xfrm>
            <a:off x="5154613" y="5661025"/>
            <a:ext cx="3594100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79200" tIns="39600" rIns="79200" bIns="39600">
            <a:spAutoFit/>
          </a:bodyPr>
          <a:lstStyle>
            <a:lvl1pPr defTabSz="801688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1pPr>
            <a:lvl2pPr marL="742950" indent="-285750" defTabSz="801688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2pPr>
            <a:lvl3pPr marL="1143000" indent="-228600" defTabSz="801688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3pPr>
            <a:lvl4pPr marL="1600200" indent="-228600" defTabSz="801688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4pPr>
            <a:lvl5pPr marL="2057400" indent="-228600" defTabSz="801688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9pPr>
          </a:lstStyle>
          <a:p>
            <a:pPr algn="dist" eaLnBrk="1" hangingPunct="1">
              <a:defRPr/>
            </a:pPr>
            <a:r>
              <a:rPr lang="zh-CN" altLang="en-US" sz="2000" b="1">
                <a:solidFill>
                  <a:schemeClr val="tx1"/>
                </a:solidFill>
                <a:ea typeface="宋体" pitchFamily="2" charset="-122"/>
              </a:rPr>
              <a:t>北京方正阿帕比技术有限公司</a:t>
            </a:r>
            <a:r>
              <a:rPr lang="en-US" altLang="zh-CN" sz="1700">
                <a:solidFill>
                  <a:schemeClr val="tx1"/>
                </a:solidFill>
                <a:latin typeface="Arial" pitchFamily="34" charset="0"/>
              </a:rPr>
              <a:t>Founder Apabi Technology Limited</a:t>
            </a:r>
          </a:p>
        </p:txBody>
      </p:sp>
      <p:sp>
        <p:nvSpPr>
          <p:cNvPr id="9" name="Rectangle 87"/>
          <p:cNvSpPr>
            <a:spLocks noChangeArrowheads="1"/>
          </p:cNvSpPr>
          <p:nvPr/>
        </p:nvSpPr>
        <p:spPr bwMode="auto">
          <a:xfrm>
            <a:off x="401638" y="4797425"/>
            <a:ext cx="3522662" cy="17891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79200" tIns="39600" rIns="79200" bIns="39600">
            <a:spAutoFit/>
          </a:bodyPr>
          <a:lstStyle/>
          <a:p>
            <a:pPr defTabSz="801688">
              <a:defRPr/>
            </a:pPr>
            <a:r>
              <a:rPr lang="en-US" altLang="zh-CN" sz="1200">
                <a:solidFill>
                  <a:srgbClr val="EA5703"/>
                </a:solidFill>
                <a:latin typeface="Arial" pitchFamily="34" charset="0"/>
                <a:ea typeface="MS PGothic" pitchFamily="34" charset="-128"/>
              </a:rPr>
              <a:t>www.apabi.cn</a:t>
            </a:r>
          </a:p>
          <a:p>
            <a:pPr defTabSz="801688">
              <a:defRPr/>
            </a:pPr>
            <a:endParaRPr lang="en-US" altLang="zh-CN">
              <a:solidFill>
                <a:srgbClr val="EA5703"/>
              </a:solidFill>
              <a:ea typeface="MS PGothic" pitchFamily="34" charset="-128"/>
            </a:endParaRPr>
          </a:p>
          <a:p>
            <a:pPr defTabSz="801688">
              <a:lnSpc>
                <a:spcPct val="120000"/>
              </a:lnSpc>
              <a:defRPr/>
            </a:pPr>
            <a:r>
              <a:rPr lang="zh-CN" altLang="en-US" sz="12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方正集团</a:t>
            </a:r>
            <a:r>
              <a:rPr lang="en-US" altLang="zh-CN" sz="12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IT</a:t>
            </a:r>
            <a:r>
              <a:rPr lang="zh-CN" altLang="en-US" sz="12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产业集信息产业之大成，提供</a:t>
            </a:r>
            <a:r>
              <a:rPr lang="en-US" altLang="zh-CN" sz="12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IT</a:t>
            </a:r>
            <a:r>
              <a:rPr lang="zh-CN" altLang="en-US" sz="12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服务、软件、硬件和数据运营在内的综合解决方案。</a:t>
            </a:r>
          </a:p>
          <a:p>
            <a:pPr defTabSz="801688">
              <a:lnSpc>
                <a:spcPct val="120000"/>
              </a:lnSpc>
              <a:defRPr/>
            </a:pPr>
            <a:r>
              <a:rPr lang="en-US" altLang="zh-CN"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rPr>
              <a:t>Founder Group's IT sector is a leader in the information industry, providing comprehensive resolutions,including IT services, software, hardware, and data operation.</a:t>
            </a:r>
          </a:p>
        </p:txBody>
      </p:sp>
      <p:sp>
        <p:nvSpPr>
          <p:cNvPr id="44111" name="Rectangle 79"/>
          <p:cNvSpPr>
            <a:spLocks noGrp="1" noChangeArrowheads="1"/>
          </p:cNvSpPr>
          <p:nvPr>
            <p:ph type="ctrTitle"/>
          </p:nvPr>
        </p:nvSpPr>
        <p:spPr>
          <a:xfrm>
            <a:off x="390525" y="2205038"/>
            <a:ext cx="6629400" cy="803275"/>
          </a:xfrm>
        </p:spPr>
        <p:txBody>
          <a:bodyPr/>
          <a:lstStyle>
            <a:lvl1pPr>
              <a:defRPr sz="3200">
                <a:latin typeface="Arial" charset="0"/>
                <a:ea typeface="宋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44112" name="Rectangle 80"/>
          <p:cNvSpPr>
            <a:spLocks noGrp="1" noChangeArrowheads="1"/>
          </p:cNvSpPr>
          <p:nvPr>
            <p:ph type="subTitle" idx="1"/>
          </p:nvPr>
        </p:nvSpPr>
        <p:spPr>
          <a:xfrm>
            <a:off x="395288" y="3124200"/>
            <a:ext cx="6400800" cy="609600"/>
          </a:xfrm>
        </p:spPr>
        <p:txBody>
          <a:bodyPr/>
          <a:lstStyle>
            <a:lvl1pPr marL="0" indent="0">
              <a:buFontTx/>
              <a:buNone/>
              <a:defRPr sz="2400" b="0">
                <a:latin typeface="华文细黑" pitchFamily="2" charset="-122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52413"/>
            <a:ext cx="5688013" cy="6477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6412" y="1412875"/>
            <a:ext cx="8026027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7920038" y="6381750"/>
            <a:ext cx="1116012" cy="476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zh-CN"/>
              <a:t>Page</a:t>
            </a:r>
            <a:fld id="{2286E8DF-4248-47B9-A10B-61F20C9912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www.apabi.cn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52413"/>
            <a:ext cx="5688013" cy="6477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6412" y="1412875"/>
            <a:ext cx="8026027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7920038" y="6381750"/>
            <a:ext cx="1116012" cy="476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zh-CN"/>
              <a:t>Page</a:t>
            </a:r>
            <a:fld id="{49458319-615A-47F7-BE73-5A65E298736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www.apabi.cn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Page</a:t>
            </a:r>
            <a:fld id="{268BCB17-89EA-4370-B405-2DDAFCCF3AB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www.apabi.cn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52413"/>
            <a:ext cx="5688013" cy="6477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6412" y="1412875"/>
            <a:ext cx="8026027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Page</a:t>
            </a:r>
            <a:fld id="{110AE4CA-8AA9-4A0B-B7A6-A08C505547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www.apabi.cn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52413"/>
            <a:ext cx="5688013" cy="6477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6413" y="1412875"/>
            <a:ext cx="38481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506913" y="1412875"/>
            <a:ext cx="38481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单击图标添加剪 贴画</a:t>
            </a:r>
            <a:endParaRPr lang="zh-CN" altLang="en-US" noProof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7920038" y="6381750"/>
            <a:ext cx="111601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Page</a:t>
            </a:r>
            <a:fld id="{7026E9A2-541F-4221-AC30-50B3AD3023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www.apabi.cn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4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www.apabi.cn</a:t>
            </a:r>
          </a:p>
        </p:txBody>
      </p:sp>
      <p:sp>
        <p:nvSpPr>
          <p:cNvPr id="5" name="Rectangle 24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Page</a:t>
            </a:r>
            <a:fld id="{C3A0181D-0F1C-4D54-9DBA-5FA0DB6B36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www.apabi.cn</a:t>
            </a:r>
          </a:p>
        </p:txBody>
      </p:sp>
      <p:sp>
        <p:nvSpPr>
          <p:cNvPr id="3" name="Rectangle 24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Page</a:t>
            </a:r>
            <a:fld id="{9B83D78D-0C12-456D-B6DE-087DF030C8C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52413"/>
            <a:ext cx="5688013" cy="6477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6412" y="1412875"/>
            <a:ext cx="8026027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7920038" y="6381750"/>
            <a:ext cx="111601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Page</a:t>
            </a:r>
            <a:fld id="{E792275C-943F-43D6-B662-6918816961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www.apabi.cn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52413"/>
            <a:ext cx="5688013" cy="6477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6412" y="1412875"/>
            <a:ext cx="8026027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7920038" y="6381750"/>
            <a:ext cx="111601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Page</a:t>
            </a:r>
            <a:fld id="{0CF5425F-A129-418C-B096-BE23882874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www.apabi.cn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52413"/>
            <a:ext cx="5688013" cy="6477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6412" y="1412875"/>
            <a:ext cx="8026027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7920038" y="6381750"/>
            <a:ext cx="1116012" cy="476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zh-CN"/>
              <a:t>Page</a:t>
            </a:r>
            <a:fld id="{F9573F8D-E378-4737-8A95-AD42DB7D1C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www.apabi.cn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52413"/>
            <a:ext cx="5688013" cy="6477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6412" y="1412875"/>
            <a:ext cx="8026027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7920038" y="6381750"/>
            <a:ext cx="1116012" cy="476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zh-CN"/>
              <a:t>Page</a:t>
            </a:r>
            <a:fld id="{EAE3F927-41BF-498B-8D65-637ADEDF36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www.apabi.cn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52413"/>
            <a:ext cx="5688013" cy="6477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6412" y="1412875"/>
            <a:ext cx="8026027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7920038" y="6381750"/>
            <a:ext cx="1116012" cy="476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zh-CN"/>
              <a:t>Page</a:t>
            </a:r>
            <a:fld id="{04322269-E3E5-4F45-B43B-0B9874DDEA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www.apabi.cn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1" descr="bbb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43"/>
          <p:cNvSpPr>
            <a:spLocks noGrp="1" noChangeArrowheads="1"/>
          </p:cNvSpPr>
          <p:nvPr>
            <p:ph type="title"/>
          </p:nvPr>
        </p:nvSpPr>
        <p:spPr bwMode="auto">
          <a:xfrm>
            <a:off x="550863" y="252413"/>
            <a:ext cx="56054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24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196975"/>
            <a:ext cx="7848600" cy="474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28917" name="Rectangle 2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3850" y="6408738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EA5703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www.apabi.cn</a:t>
            </a:r>
          </a:p>
        </p:txBody>
      </p:sp>
      <p:sp>
        <p:nvSpPr>
          <p:cNvPr id="28919" name="Rectangle 24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77163" y="6421438"/>
            <a:ext cx="111601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Page</a:t>
            </a:r>
            <a:fld id="{D9441BAF-E156-45BE-ADB2-9DA6351EFD9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64" r:id="rId3"/>
    <p:sldLayoutId id="2147483665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80168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+mj-ea"/>
          <a:cs typeface="华文细黑"/>
        </a:defRPr>
      </a:lvl1pPr>
      <a:lvl2pPr algn="l" defTabSz="80168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FrutigerNext LT Medium" pitchFamily="34" charset="0"/>
          <a:ea typeface="华文细黑" pitchFamily="2" charset="-122"/>
          <a:cs typeface="华文细黑"/>
        </a:defRPr>
      </a:lvl2pPr>
      <a:lvl3pPr algn="l" defTabSz="80168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FrutigerNext LT Medium" pitchFamily="34" charset="0"/>
          <a:ea typeface="华文细黑" pitchFamily="2" charset="-122"/>
          <a:cs typeface="华文细黑"/>
        </a:defRPr>
      </a:lvl3pPr>
      <a:lvl4pPr algn="l" defTabSz="80168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FrutigerNext LT Medium" pitchFamily="34" charset="0"/>
          <a:ea typeface="华文细黑" pitchFamily="2" charset="-122"/>
          <a:cs typeface="华文细黑"/>
        </a:defRPr>
      </a:lvl4pPr>
      <a:lvl5pPr algn="l" defTabSz="80168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FrutigerNext LT Medium" pitchFamily="34" charset="0"/>
          <a:ea typeface="华文细黑" pitchFamily="2" charset="-122"/>
          <a:cs typeface="华文细黑"/>
        </a:defRPr>
      </a:lvl5pPr>
      <a:lvl6pPr marL="457200" algn="l" defTabSz="801688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Next LT Medium" pitchFamily="34" charset="0"/>
          <a:ea typeface="华文细黑" pitchFamily="2" charset="-122"/>
        </a:defRPr>
      </a:lvl6pPr>
      <a:lvl7pPr marL="914400" algn="l" defTabSz="801688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Next LT Medium" pitchFamily="34" charset="0"/>
          <a:ea typeface="华文细黑" pitchFamily="2" charset="-122"/>
        </a:defRPr>
      </a:lvl7pPr>
      <a:lvl8pPr marL="1371600" algn="l" defTabSz="801688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Next LT Medium" pitchFamily="34" charset="0"/>
          <a:ea typeface="华文细黑" pitchFamily="2" charset="-122"/>
        </a:defRPr>
      </a:lvl8pPr>
      <a:lvl9pPr marL="1828800" algn="l" defTabSz="801688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Next LT Medium" pitchFamily="34" charset="0"/>
          <a:ea typeface="华文细黑" pitchFamily="2" charset="-122"/>
        </a:defRPr>
      </a:lvl9pPr>
    </p:titleStyle>
    <p:bodyStyle>
      <a:lvl1pPr marL="300038" indent="-300038" algn="l" defTabSz="8016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b="1">
          <a:solidFill>
            <a:schemeClr val="tx1"/>
          </a:solidFill>
          <a:latin typeface="+mn-lt"/>
          <a:ea typeface="+mn-ea"/>
          <a:cs typeface="华文细黑"/>
        </a:defRPr>
      </a:lvl1pPr>
      <a:lvl2pPr marL="652463" indent="-250825" algn="l" defTabSz="8016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p"/>
        <a:defRPr sz="1600">
          <a:solidFill>
            <a:schemeClr val="tx1"/>
          </a:solidFill>
          <a:latin typeface="+mn-lt"/>
          <a:ea typeface="+mn-ea"/>
          <a:cs typeface="华文细黑"/>
        </a:defRPr>
      </a:lvl2pPr>
      <a:lvl3pPr marL="1003300" indent="-201613" algn="l" defTabSz="8016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1400">
          <a:solidFill>
            <a:schemeClr val="tx1"/>
          </a:solidFill>
          <a:latin typeface="+mn-lt"/>
          <a:ea typeface="+mn-ea"/>
          <a:cs typeface="华文细黑"/>
        </a:defRPr>
      </a:lvl3pPr>
      <a:lvl4pPr marL="1401763" indent="-200025" algn="l" defTabSz="8016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cs typeface="华文细黑"/>
        </a:defRPr>
      </a:lvl4pPr>
      <a:lvl5pPr marL="1803400" indent="-201613" algn="l" defTabSz="8016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  <a:cs typeface="华文细黑"/>
        </a:defRPr>
      </a:lvl5pPr>
      <a:lvl6pPr marL="2260600" indent="-201613" algn="l" defTabSz="801688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6pPr>
      <a:lvl7pPr marL="2717800" indent="-201613" algn="l" defTabSz="801688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7pPr>
      <a:lvl8pPr marL="3175000" indent="-201613" algn="l" defTabSz="801688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8pPr>
      <a:lvl9pPr marL="3632200" indent="-201613" algn="l" defTabSz="801688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6" descr="bb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1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252413"/>
            <a:ext cx="56880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6" name="Rectangle 3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6413" y="1412875"/>
            <a:ext cx="7848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97324" name="Rectangle 4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20038" y="6381750"/>
            <a:ext cx="111601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Page</a:t>
            </a:r>
            <a:fld id="{58F9A1CD-5127-4F61-9B56-9B62A4A4F6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7327" name="Rectangle 4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3850" y="6408738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EA5703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www.apabi.cn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80168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+mj-ea"/>
          <a:cs typeface="华文细黑"/>
        </a:defRPr>
      </a:lvl1pPr>
      <a:lvl2pPr algn="l" defTabSz="80168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华文细黑" pitchFamily="2" charset="-122"/>
          <a:cs typeface="华文细黑"/>
        </a:defRPr>
      </a:lvl2pPr>
      <a:lvl3pPr algn="l" defTabSz="80168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华文细黑" pitchFamily="2" charset="-122"/>
          <a:cs typeface="华文细黑"/>
        </a:defRPr>
      </a:lvl3pPr>
      <a:lvl4pPr algn="l" defTabSz="80168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华文细黑" pitchFamily="2" charset="-122"/>
          <a:cs typeface="华文细黑"/>
        </a:defRPr>
      </a:lvl4pPr>
      <a:lvl5pPr algn="l" defTabSz="80168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华文细黑" pitchFamily="2" charset="-122"/>
          <a:cs typeface="华文细黑"/>
        </a:defRPr>
      </a:lvl5pPr>
      <a:lvl6pPr marL="457200" algn="l" defTabSz="801688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华文细黑" pitchFamily="2" charset="-122"/>
        </a:defRPr>
      </a:lvl6pPr>
      <a:lvl7pPr marL="914400" algn="l" defTabSz="801688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华文细黑" pitchFamily="2" charset="-122"/>
        </a:defRPr>
      </a:lvl7pPr>
      <a:lvl8pPr marL="1371600" algn="l" defTabSz="801688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华文细黑" pitchFamily="2" charset="-122"/>
        </a:defRPr>
      </a:lvl8pPr>
      <a:lvl9pPr marL="1828800" algn="l" defTabSz="801688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华文细黑" pitchFamily="2" charset="-122"/>
        </a:defRPr>
      </a:lvl9pPr>
    </p:titleStyle>
    <p:bodyStyle>
      <a:lvl1pPr marL="300038" indent="-300038" algn="l" defTabSz="8016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华文细黑"/>
        </a:defRPr>
      </a:lvl1pPr>
      <a:lvl2pPr marL="652463" indent="-250825" algn="l" defTabSz="8016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p"/>
        <a:defRPr sz="1600">
          <a:solidFill>
            <a:schemeClr val="tx1"/>
          </a:solidFill>
          <a:latin typeface="+mn-lt"/>
          <a:ea typeface="+mn-ea"/>
          <a:cs typeface="华文细黑"/>
        </a:defRPr>
      </a:lvl2pPr>
      <a:lvl3pPr marL="1003300" indent="-201613" algn="l" defTabSz="8016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华文细黑"/>
        </a:defRPr>
      </a:lvl3pPr>
      <a:lvl4pPr marL="1401763" indent="-200025" algn="l" defTabSz="8016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cs typeface="华文细黑"/>
        </a:defRPr>
      </a:lvl4pPr>
      <a:lvl5pPr marL="1803400" indent="-201613" algn="l" defTabSz="8016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  <a:cs typeface="华文细黑"/>
        </a:defRPr>
      </a:lvl5pPr>
      <a:lvl6pPr marL="22606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6pPr>
      <a:lvl7pPr marL="27178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7pPr>
      <a:lvl8pPr marL="31750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8pPr>
      <a:lvl9pPr marL="36322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2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14"/>
          <p:cNvSpPr txBox="1">
            <a:spLocks noChangeArrowheads="1"/>
          </p:cNvSpPr>
          <p:nvPr/>
        </p:nvSpPr>
        <p:spPr bwMode="auto">
          <a:xfrm>
            <a:off x="301625" y="642938"/>
            <a:ext cx="24320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en-US" altLang="zh-CN" sz="5400">
                <a:latin typeface="Arial" pitchFamily="34" charset="0"/>
                <a:ea typeface="宋体" pitchFamily="2" charset="-122"/>
              </a:rPr>
              <a:t>Thanks</a:t>
            </a:r>
          </a:p>
        </p:txBody>
      </p:sp>
      <p:sp>
        <p:nvSpPr>
          <p:cNvPr id="3076" name="Text Box 16"/>
          <p:cNvSpPr txBox="1">
            <a:spLocks noChangeArrowheads="1"/>
          </p:cNvSpPr>
          <p:nvPr/>
        </p:nvSpPr>
        <p:spPr bwMode="auto">
          <a:xfrm>
            <a:off x="290513" y="5722938"/>
            <a:ext cx="52895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1200">
                <a:latin typeface="华文细黑" pitchFamily="2" charset="-122"/>
                <a:ea typeface="华文细黑" pitchFamily="2" charset="-122"/>
              </a:rPr>
              <a:t>北京市海淀区中关村北大街</a:t>
            </a:r>
            <a:r>
              <a:rPr lang="en-US" altLang="zh-CN" sz="1000">
                <a:latin typeface="Arial" pitchFamily="34" charset="0"/>
                <a:ea typeface="华文细黑" pitchFamily="2" charset="-122"/>
              </a:rPr>
              <a:t>127-1</a:t>
            </a:r>
            <a:r>
              <a:rPr lang="zh-CN" altLang="en-US" sz="1200">
                <a:latin typeface="华文细黑" pitchFamily="2" charset="-122"/>
                <a:ea typeface="华文细黑" pitchFamily="2" charset="-122"/>
              </a:rPr>
              <a:t>号北大科技园创新中心</a:t>
            </a:r>
            <a:r>
              <a:rPr lang="en-US" altLang="zh-CN" sz="1000">
                <a:latin typeface="Arial" pitchFamily="34" charset="0"/>
                <a:ea typeface="华文细黑" pitchFamily="2" charset="-122"/>
              </a:rPr>
              <a:t>3</a:t>
            </a:r>
            <a:r>
              <a:rPr lang="zh-CN" altLang="en-US" sz="1200">
                <a:latin typeface="华文细黑" pitchFamily="2" charset="-122"/>
                <a:ea typeface="华文细黑" pitchFamily="2" charset="-122"/>
              </a:rPr>
              <a:t>层 邮编：</a:t>
            </a:r>
            <a:r>
              <a:rPr lang="en-US" altLang="zh-CN" sz="1000">
                <a:latin typeface="Arial" pitchFamily="34" charset="0"/>
                <a:ea typeface="华文细黑" pitchFamily="2" charset="-122"/>
              </a:rPr>
              <a:t>100080</a:t>
            </a:r>
            <a:endParaRPr lang="en-US" altLang="zh-CN" sz="1000">
              <a:latin typeface="Arial" pitchFamily="34" charset="0"/>
              <a:ea typeface="宋体" pitchFamily="2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900">
                <a:latin typeface="Arial" pitchFamily="34" charset="0"/>
              </a:rPr>
              <a:t>Peking University Science Park Innovation Center F3</a:t>
            </a:r>
            <a:r>
              <a:rPr lang="zh-CN" altLang="en-US" sz="900">
                <a:latin typeface="Arial" pitchFamily="34" charset="0"/>
              </a:rPr>
              <a:t>，</a:t>
            </a:r>
            <a:r>
              <a:rPr lang="en-US" altLang="zh-CN" sz="900">
                <a:latin typeface="Arial" pitchFamily="34" charset="0"/>
              </a:rPr>
              <a:t>Beijing.100080</a:t>
            </a:r>
            <a:r>
              <a:rPr lang="zh-CN" altLang="en-US" sz="900">
                <a:latin typeface="Arial" pitchFamily="34" charset="0"/>
              </a:rPr>
              <a:t>，</a:t>
            </a:r>
            <a:r>
              <a:rPr lang="en-US" altLang="zh-CN" sz="900">
                <a:latin typeface="Arial" pitchFamily="34" charset="0"/>
              </a:rPr>
              <a:t>P.R.China.</a:t>
            </a:r>
            <a:endParaRPr lang="zh-CN" altLang="en-US" sz="900">
              <a:latin typeface="Arial" pitchFamily="34" charset="0"/>
              <a:ea typeface="华文细黑" pitchFamily="2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900">
                <a:latin typeface="Arial" pitchFamily="34" charset="0"/>
                <a:ea typeface="宋体" pitchFamily="2" charset="-122"/>
              </a:rPr>
              <a:t>Tel: +86 10 88888888    Fax: +86 10 88888888</a:t>
            </a:r>
          </a:p>
        </p:txBody>
      </p:sp>
      <p:sp>
        <p:nvSpPr>
          <p:cNvPr id="3077" name="Rectangle 17"/>
          <p:cNvSpPr>
            <a:spLocks noChangeArrowheads="1"/>
          </p:cNvSpPr>
          <p:nvPr/>
        </p:nvSpPr>
        <p:spPr bwMode="auto">
          <a:xfrm>
            <a:off x="-2341563" y="138113"/>
            <a:ext cx="2233613" cy="61706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80124" tIns="40063" rIns="80124" bIns="40063"/>
          <a:lstStyle/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200" b="1">
                <a:latin typeface="华文细黑" pitchFamily="2" charset="-122"/>
                <a:ea typeface="华文细黑" pitchFamily="2" charset="-122"/>
              </a:rPr>
              <a:t>英文标题</a:t>
            </a:r>
            <a:r>
              <a:rPr lang="en-US" altLang="zh-CN" sz="1200" b="1">
                <a:latin typeface="华文细黑" pitchFamily="2" charset="-122"/>
                <a:ea typeface="华文细黑" pitchFamily="2" charset="-122"/>
              </a:rPr>
              <a:t>:48-60pt  </a:t>
            </a:r>
            <a:endParaRPr lang="zh-CN" altLang="en-US" sz="1200" b="1">
              <a:latin typeface="华文细黑" pitchFamily="2" charset="-122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200" b="1">
                <a:latin typeface="华文细黑" pitchFamily="2" charset="-122"/>
                <a:ea typeface="华文细黑" pitchFamily="2" charset="-122"/>
              </a:rPr>
              <a:t>字体 </a:t>
            </a:r>
            <a:r>
              <a:rPr lang="en-US" altLang="zh-CN" sz="1200" b="1">
                <a:latin typeface="华文细黑" pitchFamily="2" charset="-122"/>
                <a:ea typeface="华文细黑" pitchFamily="2" charset="-122"/>
              </a:rPr>
              <a:t>:Arial</a:t>
            </a: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200" b="1">
                <a:latin typeface="华文细黑" pitchFamily="2" charset="-122"/>
                <a:ea typeface="华文细黑" pitchFamily="2" charset="-122"/>
              </a:rPr>
              <a:t>中文标题</a:t>
            </a:r>
            <a:r>
              <a:rPr lang="en-US" altLang="zh-CN" sz="1200" b="1">
                <a:latin typeface="华文细黑" pitchFamily="2" charset="-122"/>
                <a:ea typeface="华文细黑" pitchFamily="2" charset="-122"/>
              </a:rPr>
              <a:t>:48-60pt</a:t>
            </a: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200" b="1">
                <a:latin typeface="华文细黑" pitchFamily="2" charset="-122"/>
                <a:ea typeface="华文细黑" pitchFamily="2" charset="-122"/>
              </a:rPr>
              <a:t>字体：华文细黑</a:t>
            </a:r>
            <a:r>
              <a:rPr lang="en-US" altLang="zh-CN" sz="1200" b="1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200" b="1">
              <a:latin typeface="华文细黑" pitchFamily="2" charset="-122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200" b="1">
                <a:latin typeface="华文细黑" pitchFamily="2" charset="-122"/>
                <a:ea typeface="华文细黑" pitchFamily="2" charset="-122"/>
              </a:rPr>
              <a:t>首选颜色</a:t>
            </a:r>
            <a:r>
              <a:rPr lang="en-US" altLang="zh-CN" sz="1200" b="1">
                <a:latin typeface="华文细黑" pitchFamily="2" charset="-122"/>
                <a:ea typeface="华文细黑" pitchFamily="2" charset="-122"/>
              </a:rPr>
              <a:t>: R255 G255 B255</a:t>
            </a: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endParaRPr lang="en-US" altLang="zh-CN" sz="1200" b="1">
              <a:latin typeface="华文细黑" pitchFamily="2" charset="-122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endParaRPr lang="zh-CN" altLang="en-US" sz="1200" b="1">
              <a:latin typeface="华文细黑" pitchFamily="2" charset="-122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endParaRPr lang="zh-CN" altLang="en-US" sz="1200" b="1">
              <a:latin typeface="华文细黑" pitchFamily="2" charset="-122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200" b="1">
                <a:latin typeface="华文细黑" pitchFamily="2" charset="-122"/>
                <a:ea typeface="华文细黑" pitchFamily="2" charset="-122"/>
              </a:rPr>
              <a:t>英文联系文字</a:t>
            </a:r>
            <a:r>
              <a:rPr lang="en-US" altLang="zh-CN" sz="1200" b="1">
                <a:latin typeface="华文细黑" pitchFamily="2" charset="-122"/>
                <a:ea typeface="华文细黑" pitchFamily="2" charset="-122"/>
              </a:rPr>
              <a:t>:9-12pt</a:t>
            </a: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200" b="1">
                <a:latin typeface="华文细黑" pitchFamily="2" charset="-122"/>
                <a:ea typeface="华文细黑" pitchFamily="2" charset="-122"/>
              </a:rPr>
              <a:t>字体 </a:t>
            </a:r>
            <a:r>
              <a:rPr lang="en-US" altLang="zh-CN" sz="1200" b="1">
                <a:latin typeface="华文细黑" pitchFamily="2" charset="-122"/>
                <a:ea typeface="华文细黑" pitchFamily="2" charset="-122"/>
              </a:rPr>
              <a:t>:Arial</a:t>
            </a:r>
            <a:endParaRPr lang="zh-CN" altLang="en-US" sz="1200" b="1">
              <a:latin typeface="华文细黑" pitchFamily="2" charset="-122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200" b="1">
                <a:latin typeface="华文细黑" pitchFamily="2" charset="-122"/>
                <a:ea typeface="华文细黑" pitchFamily="2" charset="-122"/>
              </a:rPr>
              <a:t>中文联系文字</a:t>
            </a:r>
            <a:r>
              <a:rPr lang="en-US" altLang="zh-CN" sz="1200" b="1">
                <a:latin typeface="华文细黑" pitchFamily="2" charset="-122"/>
                <a:ea typeface="华文细黑" pitchFamily="2" charset="-122"/>
              </a:rPr>
              <a:t>:10-12pt</a:t>
            </a: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200" b="1">
                <a:latin typeface="华文细黑" pitchFamily="2" charset="-122"/>
                <a:ea typeface="华文细黑" pitchFamily="2" charset="-122"/>
              </a:rPr>
              <a:t>字体</a:t>
            </a:r>
            <a:r>
              <a:rPr lang="en-US" altLang="zh-CN" sz="1200" b="1">
                <a:latin typeface="华文细黑" pitchFamily="2" charset="-122"/>
                <a:ea typeface="华文细黑" pitchFamily="2" charset="-122"/>
              </a:rPr>
              <a:t>:</a:t>
            </a:r>
            <a:r>
              <a:rPr lang="zh-CN" altLang="en-US" sz="1200" b="1">
                <a:latin typeface="华文细黑" pitchFamily="2" charset="-122"/>
                <a:ea typeface="华文细黑" pitchFamily="2" charset="-122"/>
              </a:rPr>
              <a:t>华文细黑 </a:t>
            </a:r>
            <a:r>
              <a:rPr lang="en-US" altLang="zh-CN" sz="1200" b="1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200" b="1">
              <a:latin typeface="华文细黑" pitchFamily="2" charset="-122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200" b="1">
                <a:latin typeface="华文细黑" pitchFamily="2" charset="-122"/>
                <a:ea typeface="华文细黑" pitchFamily="2" charset="-122"/>
              </a:rPr>
              <a:t>首选颜色</a:t>
            </a:r>
            <a:r>
              <a:rPr lang="en-US" altLang="zh-CN" sz="1200" b="1">
                <a:latin typeface="华文细黑" pitchFamily="2" charset="-122"/>
                <a:ea typeface="华文细黑" pitchFamily="2" charset="-122"/>
              </a:rPr>
              <a:t>: :R255 G255 B255</a:t>
            </a: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endParaRPr lang="en-US" altLang="zh-CN" sz="1200" b="1">
              <a:latin typeface="华文细黑" pitchFamily="2" charset="-122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endParaRPr lang="zh-CN" altLang="en-US" sz="1200" b="1">
              <a:solidFill>
                <a:schemeClr val="tx1"/>
              </a:solidFill>
              <a:latin typeface="华文细黑" pitchFamily="2" charset="-122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endParaRPr lang="zh-CN" altLang="en-US" sz="1200" b="1">
              <a:solidFill>
                <a:schemeClr val="tx1"/>
              </a:solidFill>
              <a:latin typeface="华文细黑" pitchFamily="2" charset="-122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200" b="1">
                <a:latin typeface="华文细黑" pitchFamily="2" charset="-122"/>
                <a:ea typeface="华文细黑" pitchFamily="2" charset="-122"/>
              </a:rPr>
              <a:t>英文商号文字</a:t>
            </a:r>
            <a:r>
              <a:rPr lang="en-US" altLang="zh-CN" sz="1200" b="1">
                <a:latin typeface="华文细黑" pitchFamily="2" charset="-122"/>
                <a:ea typeface="华文细黑" pitchFamily="2" charset="-122"/>
              </a:rPr>
              <a:t>:12-14pt</a:t>
            </a: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200" b="1">
                <a:latin typeface="华文细黑" pitchFamily="2" charset="-122"/>
                <a:ea typeface="华文细黑" pitchFamily="2" charset="-122"/>
              </a:rPr>
              <a:t>字体 </a:t>
            </a:r>
            <a:r>
              <a:rPr lang="en-US" altLang="zh-CN" sz="1200" b="1">
                <a:latin typeface="华文细黑" pitchFamily="2" charset="-122"/>
                <a:ea typeface="华文细黑" pitchFamily="2" charset="-122"/>
              </a:rPr>
              <a:t>:Arial</a:t>
            </a:r>
            <a:endParaRPr lang="zh-CN" altLang="en-US" sz="1200" b="1">
              <a:latin typeface="华文细黑" pitchFamily="2" charset="-122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200" b="1">
                <a:latin typeface="华文细黑" pitchFamily="2" charset="-122"/>
                <a:ea typeface="华文细黑" pitchFamily="2" charset="-122"/>
              </a:rPr>
              <a:t>中文商号文字</a:t>
            </a:r>
            <a:r>
              <a:rPr lang="en-US" altLang="zh-CN" sz="1200" b="1">
                <a:latin typeface="华文细黑" pitchFamily="2" charset="-122"/>
                <a:ea typeface="华文细黑" pitchFamily="2" charset="-122"/>
              </a:rPr>
              <a:t>:12-14pt</a:t>
            </a: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200" b="1">
                <a:latin typeface="华文细黑" pitchFamily="2" charset="-122"/>
                <a:ea typeface="华文细黑" pitchFamily="2" charset="-122"/>
              </a:rPr>
              <a:t>字体</a:t>
            </a:r>
            <a:r>
              <a:rPr lang="en-US" altLang="zh-CN" sz="1200" b="1">
                <a:latin typeface="华文细黑" pitchFamily="2" charset="-122"/>
                <a:ea typeface="华文细黑" pitchFamily="2" charset="-122"/>
              </a:rPr>
              <a:t>:</a:t>
            </a:r>
            <a:r>
              <a:rPr lang="zh-CN" altLang="en-US" sz="1200" b="1">
                <a:latin typeface="华文细黑" pitchFamily="2" charset="-122"/>
                <a:ea typeface="华文细黑" pitchFamily="2" charset="-122"/>
              </a:rPr>
              <a:t>宋体加粗 </a:t>
            </a:r>
            <a:r>
              <a:rPr lang="en-US" altLang="zh-CN" sz="1200" b="1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200" b="1">
              <a:latin typeface="华文细黑" pitchFamily="2" charset="-122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r>
              <a:rPr lang="zh-CN" altLang="en-US" sz="1200" b="1">
                <a:latin typeface="华文细黑" pitchFamily="2" charset="-122"/>
                <a:ea typeface="华文细黑" pitchFamily="2" charset="-122"/>
              </a:rPr>
              <a:t>首选颜色</a:t>
            </a:r>
            <a:r>
              <a:rPr lang="en-US" altLang="zh-CN" sz="1200" b="1">
                <a:latin typeface="华文细黑" pitchFamily="2" charset="-122"/>
                <a:ea typeface="华文细黑" pitchFamily="2" charset="-122"/>
              </a:rPr>
              <a:t>: :R255 G255 B255</a:t>
            </a: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endParaRPr lang="en-US" altLang="zh-CN" sz="1200" b="1">
              <a:latin typeface="华文细黑" pitchFamily="2" charset="-122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endParaRPr lang="zh-CN" altLang="en-US" sz="1200" b="1">
              <a:solidFill>
                <a:schemeClr val="tx1"/>
              </a:solidFill>
              <a:latin typeface="华文细黑" pitchFamily="2" charset="-122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spcBef>
                <a:spcPct val="20000"/>
              </a:spcBef>
              <a:defRPr/>
            </a:pPr>
            <a:endParaRPr lang="zh-CN" altLang="en-US" sz="1200" b="1">
              <a:solidFill>
                <a:schemeClr val="tx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078" name="Rectangle 18"/>
          <p:cNvSpPr>
            <a:spLocks noChangeArrowheads="1"/>
          </p:cNvSpPr>
          <p:nvPr/>
        </p:nvSpPr>
        <p:spPr bwMode="auto">
          <a:xfrm>
            <a:off x="-757238" y="3646488"/>
            <a:ext cx="576263" cy="1428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79200" tIns="39600" rIns="79200" bIns="39600" anchor="ctr">
            <a:spAutoFit/>
          </a:bodyPr>
          <a:lstStyle/>
          <a:p>
            <a:pPr>
              <a:defRPr/>
            </a:pPr>
            <a:endParaRPr lang="zh-CN" altLang="en-US">
              <a:ea typeface="MS PGothic" pitchFamily="34" charset="-128"/>
            </a:endParaRPr>
          </a:p>
        </p:txBody>
      </p:sp>
      <p:sp>
        <p:nvSpPr>
          <p:cNvPr id="3079" name="Rectangle 21"/>
          <p:cNvSpPr>
            <a:spLocks noChangeArrowheads="1"/>
          </p:cNvSpPr>
          <p:nvPr/>
        </p:nvSpPr>
        <p:spPr bwMode="auto">
          <a:xfrm>
            <a:off x="-757238" y="1557338"/>
            <a:ext cx="576263" cy="1428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79200" tIns="39600" rIns="79200" bIns="39600" anchor="ctr">
            <a:spAutoFit/>
          </a:bodyPr>
          <a:lstStyle/>
          <a:p>
            <a:pPr>
              <a:defRPr/>
            </a:pPr>
            <a:endParaRPr lang="zh-CN" altLang="en-US">
              <a:ea typeface="MS PGothic" pitchFamily="34" charset="-128"/>
            </a:endParaRPr>
          </a:p>
        </p:txBody>
      </p:sp>
      <p:sp>
        <p:nvSpPr>
          <p:cNvPr id="3080" name="Text Box 23"/>
          <p:cNvSpPr txBox="1">
            <a:spLocks noChangeArrowheads="1"/>
          </p:cNvSpPr>
          <p:nvPr/>
        </p:nvSpPr>
        <p:spPr bwMode="auto">
          <a:xfrm>
            <a:off x="374650" y="393700"/>
            <a:ext cx="15049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79200" tIns="39600" rIns="79200" bIns="39600">
            <a:spAutoFit/>
          </a:bodyPr>
          <a:lstStyle>
            <a:lvl1pPr defTabSz="801688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1pPr>
            <a:lvl2pPr marL="742950" indent="-285750" defTabSz="801688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2pPr>
            <a:lvl3pPr marL="1143000" indent="-228600" defTabSz="801688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3pPr>
            <a:lvl4pPr marL="1600200" indent="-228600" defTabSz="801688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4pPr>
            <a:lvl5pPr marL="2057400" indent="-228600" defTabSz="801688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en-US" altLang="zh-CN" sz="1700">
                <a:latin typeface="Arial" pitchFamily="34" charset="0"/>
              </a:rPr>
              <a:t>www.apabi.cn</a:t>
            </a:r>
          </a:p>
        </p:txBody>
      </p:sp>
      <p:sp>
        <p:nvSpPr>
          <p:cNvPr id="3081" name="Rectangle 26"/>
          <p:cNvSpPr>
            <a:spLocks noChangeArrowheads="1"/>
          </p:cNvSpPr>
          <p:nvPr/>
        </p:nvSpPr>
        <p:spPr bwMode="auto">
          <a:xfrm>
            <a:off x="-757238" y="5807075"/>
            <a:ext cx="576263" cy="1428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79200" tIns="39600" rIns="79200" bIns="39600" anchor="ctr">
            <a:spAutoFit/>
          </a:bodyPr>
          <a:lstStyle/>
          <a:p>
            <a:pPr>
              <a:defRPr/>
            </a:pPr>
            <a:endParaRPr lang="zh-CN" altLang="en-US">
              <a:ea typeface="MS PGothic" pitchFamily="34" charset="-128"/>
            </a:endParaRPr>
          </a:p>
        </p:txBody>
      </p:sp>
      <p:sp>
        <p:nvSpPr>
          <p:cNvPr id="3082" name="Text Box 29"/>
          <p:cNvSpPr txBox="1">
            <a:spLocks noChangeArrowheads="1"/>
          </p:cNvSpPr>
          <p:nvPr/>
        </p:nvSpPr>
        <p:spPr bwMode="auto">
          <a:xfrm>
            <a:off x="5003800" y="404813"/>
            <a:ext cx="3738563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79200" tIns="39600" rIns="79200" bIns="39600">
            <a:spAutoFit/>
          </a:bodyPr>
          <a:lstStyle>
            <a:lvl1pPr defTabSz="801688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1pPr>
            <a:lvl2pPr marL="742950" indent="-285750" defTabSz="801688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2pPr>
            <a:lvl3pPr marL="1143000" indent="-228600" defTabSz="801688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3pPr>
            <a:lvl4pPr marL="1600200" indent="-228600" defTabSz="801688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4pPr>
            <a:lvl5pPr marL="2057400" indent="-228600" defTabSz="801688" eaLnBrk="0" hangingPunct="0"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/>
                <a:ea typeface="MS PGothic" pitchFamily="34" charset="-128"/>
              </a:defRPr>
            </a:lvl9pPr>
          </a:lstStyle>
          <a:p>
            <a:pPr algn="dist" eaLnBrk="1" hangingPunct="1">
              <a:defRPr/>
            </a:pPr>
            <a:r>
              <a:rPr lang="zh-CN" altLang="en-US" sz="2000" b="1">
                <a:solidFill>
                  <a:srgbClr val="FFFFFF"/>
                </a:solidFill>
                <a:ea typeface="宋体" pitchFamily="2" charset="-122"/>
              </a:rPr>
              <a:t>北京方正阿帕比技术有限公司</a:t>
            </a:r>
            <a:r>
              <a:rPr lang="en-US" altLang="zh-CN" sz="1700">
                <a:solidFill>
                  <a:srgbClr val="FFFFFF"/>
                </a:solidFill>
                <a:latin typeface="Arial" pitchFamily="34" charset="0"/>
              </a:rPr>
              <a:t>Founder Apabi Technology Limited</a:t>
            </a:r>
          </a:p>
        </p:txBody>
      </p:sp>
      <p:pic>
        <p:nvPicPr>
          <p:cNvPr id="16395" name="Picture 32"/>
          <p:cNvPicPr>
            <a:picLocks noChangeAspect="1" noChangeArrowheads="1"/>
          </p:cNvPicPr>
          <p:nvPr/>
        </p:nvPicPr>
        <p:blipFill>
          <a:blip r:embed="rId4"/>
          <a:srcRect l="69685" t="27252" r="8090" b="61327"/>
          <a:stretch>
            <a:fillRect/>
          </a:stretch>
        </p:blipFill>
        <p:spPr bwMode="auto">
          <a:xfrm>
            <a:off x="323850" y="4870450"/>
            <a:ext cx="2087563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ctr" defTabSz="801688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ctr" defTabSz="801688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2pPr>
      <a:lvl3pPr algn="ctr" defTabSz="801688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3pPr>
      <a:lvl4pPr algn="ctr" defTabSz="801688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4pPr>
      <a:lvl5pPr algn="ctr" defTabSz="801688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00038" indent="-300038" algn="l" defTabSz="801688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52463" indent="-250825" algn="l" defTabSz="801688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  <a:ea typeface="+mn-ea"/>
        </a:defRPr>
      </a:lvl2pPr>
      <a:lvl3pPr marL="1003300" indent="-201613" algn="l" defTabSz="801688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</a:defRPr>
      </a:lvl3pPr>
      <a:lvl4pPr marL="1401763" indent="-200025" algn="l" defTabSz="801688" rtl="0" eaLnBrk="0" fontAlgn="base" hangingPunct="0">
        <a:spcBef>
          <a:spcPct val="20000"/>
        </a:spcBef>
        <a:spcAft>
          <a:spcPct val="0"/>
        </a:spcAft>
        <a:buChar char="–"/>
        <a:defRPr sz="1700">
          <a:solidFill>
            <a:schemeClr val="tx1"/>
          </a:solidFill>
          <a:latin typeface="+mn-lt"/>
          <a:ea typeface="+mn-ea"/>
        </a:defRPr>
      </a:lvl4pPr>
      <a:lvl5pPr marL="1803400" indent="-201613" algn="l" defTabSz="801688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5pPr>
      <a:lvl6pPr marL="22606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6pPr>
      <a:lvl7pPr marL="27178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7pPr>
      <a:lvl8pPr marL="31750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8pPr>
      <a:lvl9pPr marL="36322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1" name="Rectangle 33"/>
          <p:cNvSpPr>
            <a:spLocks noGrp="1" noChangeArrowheads="1"/>
          </p:cNvSpPr>
          <p:nvPr>
            <p:ph type="ctrTitle"/>
          </p:nvPr>
        </p:nvSpPr>
        <p:spPr>
          <a:xfrm>
            <a:off x="539750" y="2708275"/>
            <a:ext cx="6553200" cy="720725"/>
          </a:xfrm>
        </p:spPr>
        <p:txBody>
          <a:bodyPr/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3600" dirty="0" smtClean="0">
                <a:solidFill>
                  <a:schemeClr val="tx1"/>
                </a:solidFill>
                <a:latin typeface="+mn-ea"/>
                <a:ea typeface="+mn-ea"/>
                <a:cs typeface="+mj-cs"/>
              </a:rPr>
              <a:t>北京市商业学校</a:t>
            </a:r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  <a:cs typeface="+mj-cs"/>
              </a:rPr>
              <a:t/>
            </a:r>
            <a:b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  <a:cs typeface="+mj-cs"/>
              </a:rPr>
            </a:br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  <a:cs typeface="+mj-cs"/>
              </a:rPr>
              <a:t>                     ——</a:t>
            </a:r>
            <a:r>
              <a:rPr lang="zh-CN" altLang="en-US" sz="3600" dirty="0" smtClean="0">
                <a:solidFill>
                  <a:schemeClr val="tx1"/>
                </a:solidFill>
                <a:latin typeface="+mn-ea"/>
                <a:ea typeface="+mn-ea"/>
                <a:cs typeface="+mj-cs"/>
              </a:rPr>
              <a:t>读者培训</a:t>
            </a:r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  <a:cs typeface="+mj-cs"/>
              </a:rPr>
              <a:t/>
            </a:r>
            <a:b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  <a:cs typeface="+mj-cs"/>
              </a:rPr>
            </a:br>
            <a:r>
              <a:rPr lang="en-US" altLang="zh-CN" sz="2400" dirty="0" smtClean="0">
                <a:solidFill>
                  <a:schemeClr val="tx1"/>
                </a:solidFill>
                <a:latin typeface="+mn-ea"/>
                <a:ea typeface="+mn-ea"/>
                <a:cs typeface="+mj-cs"/>
              </a:rPr>
              <a:t>2013</a:t>
            </a:r>
            <a:r>
              <a:rPr lang="zh-CN" altLang="en-US" sz="2400" dirty="0" smtClean="0">
                <a:solidFill>
                  <a:schemeClr val="tx1"/>
                </a:solidFill>
                <a:latin typeface="+mn-ea"/>
                <a:ea typeface="+mn-ea"/>
                <a:cs typeface="+mj-cs"/>
              </a:rPr>
              <a:t>年</a:t>
            </a:r>
            <a:r>
              <a:rPr lang="en-US" altLang="zh-CN" sz="2400" dirty="0" smtClean="0">
                <a:solidFill>
                  <a:schemeClr val="tx1"/>
                </a:solidFill>
                <a:latin typeface="+mn-ea"/>
                <a:ea typeface="+mn-ea"/>
                <a:cs typeface="+mj-cs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+mn-ea"/>
                <a:ea typeface="+mn-ea"/>
                <a:cs typeface="+mj-cs"/>
              </a:rPr>
              <a:t>月</a:t>
            </a:r>
            <a:r>
              <a:rPr lang="en-US" altLang="zh-CN" sz="2400" dirty="0" smtClean="0">
                <a:solidFill>
                  <a:schemeClr val="tx1"/>
                </a:solidFill>
                <a:latin typeface="+mn-ea"/>
                <a:ea typeface="+mn-ea"/>
                <a:cs typeface="+mj-cs"/>
              </a:rPr>
              <a:t>16</a:t>
            </a:r>
            <a:r>
              <a:rPr lang="zh-CN" altLang="en-US" sz="2400" dirty="0" smtClean="0">
                <a:solidFill>
                  <a:schemeClr val="tx1"/>
                </a:solidFill>
                <a:latin typeface="+mn-ea"/>
                <a:ea typeface="+mn-ea"/>
                <a:cs typeface="+mj-cs"/>
              </a:rPr>
              <a:t>日</a:t>
            </a:r>
            <a:endParaRPr lang="zh-CN" altLang="en-US" sz="2400" dirty="0">
              <a:solidFill>
                <a:schemeClr val="tx1"/>
              </a:solidFill>
              <a:latin typeface="+mn-ea"/>
              <a:ea typeface="+mn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>
                <a:cs typeface="+mj-cs"/>
              </a:rPr>
              <a:t>阅读效果</a:t>
            </a:r>
            <a:endParaRPr lang="zh-CN" altLang="en-US" dirty="0">
              <a:latin typeface="+mn-ea"/>
              <a:ea typeface="+mn-ea"/>
              <a:cs typeface="+mj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A1E84114-A569-44A2-8EA9-1C5290C426A8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5900" y="811213"/>
            <a:ext cx="8964613" cy="606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 bwMode="auto">
          <a:xfrm>
            <a:off x="2123728" y="2402357"/>
            <a:ext cx="2214578" cy="1071570"/>
          </a:xfrm>
          <a:prstGeom prst="wedgeRoundRectCallout">
            <a:avLst>
              <a:gd name="adj1" fmla="val -69461"/>
              <a:gd name="adj2" fmla="val 26571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r>
              <a:rPr lang="zh-CN" altLang="en-US" b="1" dirty="0">
                <a:solidFill>
                  <a:schemeClr val="tx1"/>
                </a:solidFill>
                <a:latin typeface="+mn-ea"/>
              </a:rPr>
              <a:t>全文本浮动目录，</a:t>
            </a:r>
            <a:endParaRPr lang="en-US" altLang="zh-CN" b="1" dirty="0">
              <a:solidFill>
                <a:schemeClr val="tx1"/>
              </a:solidFill>
              <a:latin typeface="+mn-ea"/>
            </a:endParaRPr>
          </a:p>
          <a:p>
            <a:pPr eaLnBrk="0" hangingPunct="0">
              <a:defRPr/>
            </a:pPr>
            <a:r>
              <a:rPr lang="zh-CN" altLang="en-US" b="1" dirty="0">
                <a:solidFill>
                  <a:schemeClr val="tx1"/>
                </a:solidFill>
                <a:latin typeface="+mn-ea"/>
              </a:rPr>
              <a:t>可了解本书信息，</a:t>
            </a:r>
            <a:endParaRPr lang="en-US" altLang="zh-CN" b="1" dirty="0">
              <a:solidFill>
                <a:schemeClr val="tx1"/>
              </a:solidFill>
              <a:latin typeface="+mn-ea"/>
            </a:endParaRPr>
          </a:p>
          <a:p>
            <a:pPr eaLnBrk="0" hangingPunct="0">
              <a:defRPr/>
            </a:pPr>
            <a:r>
              <a:rPr lang="zh-CN" altLang="en-US" b="1" dirty="0">
                <a:solidFill>
                  <a:schemeClr val="tx1"/>
                </a:solidFill>
                <a:latin typeface="+mn-ea"/>
              </a:rPr>
              <a:t>可直接点击跳转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>
                <a:cs typeface="+mj-cs"/>
              </a:rPr>
              <a:t>阅读效果</a:t>
            </a:r>
            <a:endParaRPr lang="zh-CN" altLang="en-US" dirty="0">
              <a:latin typeface="+mn-ea"/>
              <a:ea typeface="+mn-ea"/>
              <a:cs typeface="+mj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A90591CB-55C8-41A7-A0D2-623AE1646D71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pic>
        <p:nvPicPr>
          <p:cNvPr id="3072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0563"/>
            <a:ext cx="9144000" cy="610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 bwMode="auto">
          <a:xfrm>
            <a:off x="3635896" y="3828179"/>
            <a:ext cx="2571768" cy="785818"/>
          </a:xfrm>
          <a:prstGeom prst="wedgeRoundRectCallout">
            <a:avLst>
              <a:gd name="adj1" fmla="val -62443"/>
              <a:gd name="adj2" fmla="val 12286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r>
              <a:rPr lang="zh-CN" altLang="en-US" b="1" dirty="0">
                <a:solidFill>
                  <a:schemeClr val="tx1"/>
                </a:solidFill>
                <a:latin typeface="+mn-ea"/>
              </a:rPr>
              <a:t>浏览本书每页缩略图</a:t>
            </a:r>
            <a:endParaRPr lang="en-US" altLang="zh-CN" b="1" dirty="0">
              <a:solidFill>
                <a:schemeClr val="tx1"/>
              </a:solidFill>
              <a:latin typeface="+mn-ea"/>
            </a:endParaRPr>
          </a:p>
          <a:p>
            <a:pPr eaLnBrk="0" hangingPunct="0">
              <a:defRPr/>
            </a:pPr>
            <a:r>
              <a:rPr lang="zh-CN" altLang="en-US" b="1" dirty="0">
                <a:solidFill>
                  <a:schemeClr val="tx1"/>
                </a:solidFill>
                <a:latin typeface="+mn-ea"/>
              </a:rPr>
              <a:t>点击可跳转至该页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>
                <a:cs typeface="+mj-cs"/>
              </a:rPr>
              <a:t>阅读效果</a:t>
            </a:r>
            <a:endParaRPr lang="zh-CN" altLang="en-US" dirty="0">
              <a:latin typeface="+mn-ea"/>
              <a:ea typeface="+mn-ea"/>
              <a:cs typeface="+mj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B176849E-B4C5-412F-91C0-C39AA8AF499C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787400"/>
            <a:ext cx="9001125" cy="602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 bwMode="auto">
          <a:xfrm>
            <a:off x="3203848" y="2357430"/>
            <a:ext cx="1785950" cy="714380"/>
          </a:xfrm>
          <a:prstGeom prst="wedgeRoundRectCallout">
            <a:avLst>
              <a:gd name="adj1" fmla="val 17970"/>
              <a:gd name="adj2" fmla="val 12216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r>
              <a:rPr lang="zh-CN" altLang="en-US" b="1" dirty="0">
                <a:solidFill>
                  <a:schemeClr val="tx1"/>
                </a:solidFill>
                <a:latin typeface="+mn-ea"/>
              </a:rPr>
              <a:t>全文本内容，越放大越清晰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>
                <a:cs typeface="+mj-cs"/>
              </a:rPr>
              <a:t>阅读效果</a:t>
            </a:r>
            <a:endParaRPr lang="zh-CN" altLang="en-US" dirty="0">
              <a:latin typeface="+mn-ea"/>
              <a:ea typeface="+mn-ea"/>
              <a:cs typeface="+mj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FCA66D8E-5FDD-4671-9A0B-30D012341D0F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765175"/>
            <a:ext cx="9153525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 bwMode="auto">
          <a:xfrm>
            <a:off x="2123728" y="4581128"/>
            <a:ext cx="1944216" cy="856686"/>
          </a:xfrm>
          <a:prstGeom prst="wedgeRoundRectCallout">
            <a:avLst>
              <a:gd name="adj1" fmla="val 76823"/>
              <a:gd name="adj2" fmla="val -53054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r>
              <a:rPr lang="zh-CN" altLang="en-US" b="1" dirty="0">
                <a:solidFill>
                  <a:schemeClr val="tx1"/>
                </a:solidFill>
                <a:latin typeface="+mn-ea"/>
              </a:rPr>
              <a:t>全文本内容，可复制文字或表格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>
                <a:cs typeface="+mj-cs"/>
              </a:rPr>
              <a:t>阅读效果</a:t>
            </a:r>
            <a:endParaRPr lang="zh-CN" altLang="en-US" dirty="0">
              <a:latin typeface="+mn-ea"/>
              <a:ea typeface="+mn-ea"/>
              <a:cs typeface="+mj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C5B03100-022E-44E6-A1CB-5EF0461DD433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pic>
        <p:nvPicPr>
          <p:cNvPr id="3379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711200"/>
            <a:ext cx="9188451" cy="614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圆角矩形标注 10"/>
          <p:cNvSpPr/>
          <p:nvPr/>
        </p:nvSpPr>
        <p:spPr bwMode="auto">
          <a:xfrm>
            <a:off x="6765205" y="3406643"/>
            <a:ext cx="2376264" cy="755210"/>
          </a:xfrm>
          <a:prstGeom prst="wedgeRoundRectCallout">
            <a:avLst>
              <a:gd name="adj1" fmla="val 14136"/>
              <a:gd name="adj2" fmla="val 10695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r>
              <a:rPr lang="zh-CN" altLang="en-US" b="1" dirty="0">
                <a:solidFill>
                  <a:schemeClr val="tx1"/>
                </a:solidFill>
                <a:latin typeface="+mn-ea"/>
              </a:rPr>
              <a:t>自动识别书内插图，可复制、另存</a:t>
            </a:r>
          </a:p>
        </p:txBody>
      </p:sp>
      <p:sp>
        <p:nvSpPr>
          <p:cNvPr id="12" name="圆角矩形标注 11"/>
          <p:cNvSpPr/>
          <p:nvPr/>
        </p:nvSpPr>
        <p:spPr bwMode="auto">
          <a:xfrm>
            <a:off x="971600" y="4437112"/>
            <a:ext cx="2857520" cy="714380"/>
          </a:xfrm>
          <a:prstGeom prst="wedgeRoundRectCallout">
            <a:avLst>
              <a:gd name="adj1" fmla="val 39156"/>
              <a:gd name="adj2" fmla="val -97074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r>
              <a:rPr lang="zh-CN" altLang="en-US" b="1" dirty="0">
                <a:solidFill>
                  <a:schemeClr val="tx1"/>
                </a:solidFill>
                <a:latin typeface="+mn-ea"/>
              </a:rPr>
              <a:t>可在书中自由画线、加下划线、删除线或标亮文字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>
                <a:cs typeface="+mj-cs"/>
              </a:rPr>
              <a:t>阅读效果</a:t>
            </a:r>
            <a:endParaRPr lang="zh-CN" altLang="en-US" dirty="0">
              <a:latin typeface="+mn-ea"/>
              <a:ea typeface="+mn-ea"/>
              <a:cs typeface="+mj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B128A6F4-156E-4646-8D7D-6E1BDC418812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777875"/>
            <a:ext cx="9056688" cy="605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 bwMode="auto">
          <a:xfrm>
            <a:off x="5929322" y="3857628"/>
            <a:ext cx="1357322" cy="1071570"/>
          </a:xfrm>
          <a:prstGeom prst="wedgeRoundRectCallout">
            <a:avLst>
              <a:gd name="adj1" fmla="val 92337"/>
              <a:gd name="adj2" fmla="val -21119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r>
              <a:rPr lang="zh-CN" altLang="en-US" b="1" dirty="0">
                <a:solidFill>
                  <a:schemeClr val="tx1"/>
                </a:solidFill>
                <a:latin typeface="+mn-ea"/>
              </a:rPr>
              <a:t>检索结果可直接跳转</a:t>
            </a:r>
          </a:p>
        </p:txBody>
      </p:sp>
      <p:sp>
        <p:nvSpPr>
          <p:cNvPr id="7" name="圆角矩形标注 6"/>
          <p:cNvSpPr/>
          <p:nvPr/>
        </p:nvSpPr>
        <p:spPr bwMode="auto">
          <a:xfrm>
            <a:off x="35496" y="2132856"/>
            <a:ext cx="1224136" cy="576064"/>
          </a:xfrm>
          <a:prstGeom prst="wedgeRoundRectCallout">
            <a:avLst>
              <a:gd name="adj1" fmla="val -28962"/>
              <a:gd name="adj2" fmla="val -136545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r>
              <a:rPr lang="zh-CN" altLang="en-US" b="1" dirty="0">
                <a:solidFill>
                  <a:schemeClr val="tx1"/>
                </a:solidFill>
                <a:latin typeface="+mn-ea"/>
              </a:rPr>
              <a:t>可以听书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>
                <a:cs typeface="+mj-cs"/>
              </a:rPr>
              <a:t>阅读效果</a:t>
            </a:r>
            <a:endParaRPr lang="zh-CN" altLang="en-US" dirty="0">
              <a:latin typeface="+mn-ea"/>
              <a:ea typeface="+mn-ea"/>
              <a:cs typeface="+mj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A44CCF3C-DA6C-41B5-9D1C-35ECE2F60B6E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63600"/>
            <a:ext cx="9144000" cy="602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 bwMode="auto">
          <a:xfrm>
            <a:off x="3857620" y="5429264"/>
            <a:ext cx="1857388" cy="785818"/>
          </a:xfrm>
          <a:prstGeom prst="wedgeRoundRectCallout">
            <a:avLst>
              <a:gd name="adj1" fmla="val 59172"/>
              <a:gd name="adj2" fmla="val -103616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r>
              <a:rPr lang="zh-CN" altLang="en-US" b="1" dirty="0">
                <a:solidFill>
                  <a:schemeClr val="tx1"/>
                </a:solidFill>
                <a:latin typeface="+mn-ea"/>
              </a:rPr>
              <a:t>全屏阅读模式自由翻页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工具书</a:t>
            </a:r>
          </a:p>
        </p:txBody>
      </p:sp>
      <p:sp>
        <p:nvSpPr>
          <p:cNvPr id="3686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A43EA0DF-39B2-40BD-87AA-204320A3CB95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pic>
        <p:nvPicPr>
          <p:cNvPr id="3686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125538"/>
            <a:ext cx="8891587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463" y="2781300"/>
            <a:ext cx="8748712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4463" y="2781300"/>
            <a:ext cx="8891587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950" y="2774950"/>
            <a:ext cx="8928100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工具书</a:t>
            </a:r>
            <a:endParaRPr lang="zh-CN" altLang="en-US" smtClean="0"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Page</a:t>
            </a:r>
            <a:fld id="{B471AD10-6358-47EB-8A67-54810A0D919D}" type="slidenum">
              <a:rPr lang="en-US" altLang="zh-CN" smtClean="0"/>
              <a:pPr>
                <a:defRPr/>
              </a:pPr>
              <a:t>18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www.apabi.cn</a:t>
            </a:r>
            <a:endParaRPr lang="en-US" altLang="zh-CN" dirty="0"/>
          </a:p>
        </p:txBody>
      </p:sp>
      <p:pic>
        <p:nvPicPr>
          <p:cNvPr id="7" name="图片 6" descr="未标题-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975" y="981075"/>
            <a:ext cx="9648825" cy="140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 l="20364" t="16323" r="21771" b="6802"/>
          <a:stretch>
            <a:fillRect/>
          </a:stretch>
        </p:blipFill>
        <p:spPr bwMode="auto">
          <a:xfrm>
            <a:off x="179512" y="980728"/>
            <a:ext cx="9468545" cy="604867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4"/>
          <a:srcRect r="41550" b="5312"/>
          <a:stretch>
            <a:fillRect/>
          </a:stretch>
        </p:blipFill>
        <p:spPr bwMode="auto">
          <a:xfrm>
            <a:off x="309563" y="1077913"/>
            <a:ext cx="9144000" cy="748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0531 L 0 -0.60047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年鉴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51611CAB-15C3-439D-A7C9-17B50247EC1A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13" y="47625"/>
            <a:ext cx="9144000" cy="971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413" y="549275"/>
            <a:ext cx="8496300" cy="683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数字资源平台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6413" y="1285875"/>
            <a:ext cx="8208962" cy="465296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mtClean="0"/>
              <a:t>数字资源平台是阿帕比推出的专业的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zh-CN" altLang="en-US" smtClean="0"/>
              <a:t>优质华文数字内容整合服务平台。</a:t>
            </a:r>
            <a:endParaRPr lang="en-US" altLang="zh-CN" smtClean="0"/>
          </a:p>
          <a:p>
            <a:pPr eaLnBrk="1" hangingPunct="1">
              <a:lnSpc>
                <a:spcPct val="150000"/>
              </a:lnSpc>
              <a:spcBef>
                <a:spcPts val="600"/>
              </a:spcBef>
            </a:pPr>
            <a:endParaRPr lang="en-US" altLang="zh-CN" smtClean="0"/>
          </a:p>
          <a:p>
            <a:pPr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mtClean="0"/>
              <a:t>数字资源平台以数据库方式，收录了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zh-CN" altLang="en-US" smtClean="0"/>
              <a:t>建国以来大部分的图书全文资源、全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zh-CN" altLang="en-US" smtClean="0"/>
              <a:t>国各级各类报纸及年鉴、工具书、图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zh-CN" altLang="en-US" smtClean="0"/>
              <a:t>片等特色资源产品。</a:t>
            </a:r>
            <a:endParaRPr lang="en-US" altLang="zh-CN" smtClean="0"/>
          </a:p>
          <a:p>
            <a:pPr eaLnBrk="1" hangingPunct="1">
              <a:lnSpc>
                <a:spcPct val="150000"/>
              </a:lnSpc>
              <a:spcBef>
                <a:spcPts val="600"/>
              </a:spcBef>
            </a:pPr>
            <a:endParaRPr lang="en-US" altLang="zh-CN" smtClean="0"/>
          </a:p>
          <a:p>
            <a:pPr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mtClean="0"/>
              <a:t>可为图书馆、企业、政府等客户及其所属读者提供在线阅读、全文检索、离线借阅、移动阅读、下载、打印等数字内容和知识服务。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Page</a:t>
            </a:r>
            <a:fld id="{688814C6-B921-4292-A7C9-7E34B1985D13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www.apabi.cn</a:t>
            </a:r>
            <a:endParaRPr lang="en-US" altLang="zh-CN" dirty="0"/>
          </a:p>
        </p:txBody>
      </p:sp>
      <p:pic>
        <p:nvPicPr>
          <p:cNvPr id="7" name="图片 5" descr="http://www.founder.com/im/2009/3/2009321429097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1714500"/>
            <a:ext cx="3494088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图片库</a:t>
            </a:r>
          </a:p>
        </p:txBody>
      </p:sp>
      <p:sp>
        <p:nvSpPr>
          <p:cNvPr id="3993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271A10E2-C3BF-4529-9213-2B8CE1AC808B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pic>
        <p:nvPicPr>
          <p:cNvPr id="3994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25" y="1012825"/>
            <a:ext cx="8912225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 descr="未标题-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0588" y="3175"/>
            <a:ext cx="8201025" cy="898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未标题-2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1950" y="-26988"/>
            <a:ext cx="8524875" cy="10023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云形 6"/>
          <p:cNvSpPr/>
          <p:nvPr/>
        </p:nvSpPr>
        <p:spPr bwMode="auto">
          <a:xfrm>
            <a:off x="0" y="0"/>
            <a:ext cx="2602588" cy="1112234"/>
          </a:xfrm>
          <a:prstGeom prst="cloud">
            <a:avLst/>
          </a:prstGeom>
          <a:solidFill>
            <a:srgbClr val="33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85935" tIns="42968" rIns="85935" bIns="42968" anchor="ctr"/>
          <a:lstStyle/>
          <a:p>
            <a:pPr algn="ctr" eaLnBrk="0" hangingPunct="0">
              <a:defRPr/>
            </a:pPr>
            <a:r>
              <a:rPr lang="zh-CN" altLang="en-US" sz="24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艺术博物馆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rcRect l="9961" r="9908"/>
          <a:stretch>
            <a:fillRect/>
          </a:stretch>
        </p:blipFill>
        <p:spPr bwMode="auto">
          <a:xfrm>
            <a:off x="-36513" y="-26988"/>
            <a:ext cx="9229726" cy="691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1"/>
          <p:cNvSpPr>
            <a:spLocks noGrp="1"/>
          </p:cNvSpPr>
          <p:nvPr>
            <p:ph type="title"/>
          </p:nvPr>
        </p:nvSpPr>
        <p:spPr>
          <a:xfrm>
            <a:off x="550863" y="252413"/>
            <a:ext cx="6164262" cy="647700"/>
          </a:xfrm>
        </p:spPr>
        <p:txBody>
          <a:bodyPr/>
          <a:lstStyle/>
          <a:p>
            <a:pPr eaLnBrk="1" hangingPunct="1"/>
            <a:r>
              <a:rPr lang="zh-CN" altLang="en-US" smtClean="0"/>
              <a:t>支持各种媒介的移动阅读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7777163" y="6421438"/>
            <a:ext cx="1116012" cy="476250"/>
          </a:xfrm>
        </p:spPr>
        <p:txBody>
          <a:bodyPr/>
          <a:lstStyle/>
          <a:p>
            <a:pPr algn="ctr">
              <a:defRPr/>
            </a:pPr>
            <a:r>
              <a:rPr lang="en-US" altLang="zh-CN" smtClean="0">
                <a:solidFill>
                  <a:schemeClr val="tx1"/>
                </a:solidFill>
              </a:rPr>
              <a:t>www.apabi.cn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323850" y="6408738"/>
            <a:ext cx="2895600" cy="476250"/>
          </a:xfrm>
        </p:spPr>
        <p:txBody>
          <a:bodyPr/>
          <a:lstStyle/>
          <a:p>
            <a:pPr algn="l">
              <a:defRPr/>
            </a:pPr>
            <a:r>
              <a:rPr lang="en-US" altLang="zh-CN" smtClean="0">
                <a:solidFill>
                  <a:srgbClr val="EA5703"/>
                </a:solidFill>
              </a:rPr>
              <a:t>Page</a:t>
            </a:r>
            <a:fld id="{22C8F338-D2D2-4CEF-B2DB-411ACD2E3C43}" type="slidenum">
              <a:rPr lang="en-US" altLang="zh-CN" smtClean="0">
                <a:solidFill>
                  <a:srgbClr val="EA5703"/>
                </a:solidFill>
              </a:rPr>
              <a:pPr algn="l">
                <a:defRPr/>
              </a:pPr>
              <a:t>22</a:t>
            </a:fld>
            <a:endParaRPr lang="en-US" altLang="zh-CN">
              <a:solidFill>
                <a:srgbClr val="EA5703"/>
              </a:solidFill>
            </a:endParaRPr>
          </a:p>
        </p:txBody>
      </p:sp>
      <p:pic>
        <p:nvPicPr>
          <p:cNvPr id="4198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498095">
            <a:off x="809625" y="3395663"/>
            <a:ext cx="1703388" cy="239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867996">
            <a:off x="2378075" y="3073400"/>
            <a:ext cx="2125663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7907">
            <a:off x="4340225" y="3111500"/>
            <a:ext cx="186372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189420">
            <a:off x="6421438" y="3114675"/>
            <a:ext cx="1828800" cy="277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827584" y="1340768"/>
            <a:ext cx="7344816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utigerNext LT Regular" pitchFamily="34" charset="0"/>
                <a:ea typeface="MS PGothic" pitchFamily="34" charset="-128"/>
              </a:rPr>
              <a:t>支持移动阅读（手机、</a:t>
            </a:r>
            <a:r>
              <a:rPr lang="en-US" altLang="zh-CN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utigerNext LT Regular" pitchFamily="34" charset="0"/>
                <a:ea typeface="MS PGothic" pitchFamily="34" charset="-128"/>
              </a:rPr>
              <a:t>Pad)</a:t>
            </a:r>
            <a:endParaRPr lang="zh-CN" altLang="en-US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FrutigerNext LT Regular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移动阅读解决方案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266825"/>
            <a:ext cx="7848600" cy="4970463"/>
          </a:xfrm>
        </p:spPr>
        <p:txBody>
          <a:bodyPr>
            <a:normAutofit fontScale="85000" lnSpcReduction="20000"/>
          </a:bodyPr>
          <a:lstStyle/>
          <a:p>
            <a:pPr algn="ctr" eaLnBrk="1" hangingPunct="1">
              <a:buFontTx/>
              <a:buNone/>
              <a:defRPr/>
            </a:pPr>
            <a:r>
              <a:rPr lang="zh-CN" altLang="en-US" sz="2800" dirty="0" smtClean="0">
                <a:cs typeface="+mn-cs"/>
              </a:rPr>
              <a:t>全部移动设备都支持！</a:t>
            </a:r>
            <a:endParaRPr lang="en-US" altLang="zh-CN" sz="2800" dirty="0" smtClean="0">
              <a:cs typeface="+mn-cs"/>
            </a:endParaRPr>
          </a:p>
          <a:p>
            <a:pPr eaLnBrk="1" hangingPunct="1">
              <a:defRPr/>
            </a:pPr>
            <a:r>
              <a:rPr lang="en-US" altLang="zh-CN" sz="2800" dirty="0" err="1" smtClean="0">
                <a:cs typeface="+mn-cs"/>
              </a:rPr>
              <a:t>iPad</a:t>
            </a:r>
            <a:r>
              <a:rPr lang="zh-CN" altLang="en-US" sz="2800" dirty="0" smtClean="0">
                <a:cs typeface="+mn-cs"/>
              </a:rPr>
              <a:t>、</a:t>
            </a:r>
            <a:r>
              <a:rPr lang="en-US" altLang="zh-CN" sz="2800" dirty="0" err="1" smtClean="0">
                <a:cs typeface="+mn-cs"/>
              </a:rPr>
              <a:t>iPhone</a:t>
            </a:r>
            <a:endParaRPr lang="en-US" altLang="zh-CN" sz="2800" dirty="0" smtClean="0">
              <a:cs typeface="+mn-cs"/>
            </a:endParaRPr>
          </a:p>
          <a:p>
            <a:pPr eaLnBrk="1" hangingPunct="1">
              <a:defRPr/>
            </a:pPr>
            <a:r>
              <a:rPr lang="zh-CN" altLang="zh-CN" sz="2800" dirty="0">
                <a:cs typeface="+mn-cs"/>
              </a:rPr>
              <a:t>支持</a:t>
            </a:r>
            <a:r>
              <a:rPr lang="en-US" altLang="zh-CN" sz="2800" dirty="0">
                <a:cs typeface="+mn-cs"/>
              </a:rPr>
              <a:t>Android</a:t>
            </a:r>
            <a:r>
              <a:rPr lang="zh-CN" altLang="zh-CN" sz="2800" dirty="0" smtClean="0">
                <a:cs typeface="+mn-cs"/>
              </a:rPr>
              <a:t>，</a:t>
            </a:r>
            <a:r>
              <a:rPr lang="en-US" altLang="zh-CN" sz="2800" dirty="0" smtClean="0">
                <a:cs typeface="+mn-cs"/>
              </a:rPr>
              <a:t>Symbian</a:t>
            </a:r>
            <a:r>
              <a:rPr lang="zh-CN" altLang="zh-CN" sz="2800" dirty="0">
                <a:cs typeface="+mn-cs"/>
              </a:rPr>
              <a:t>，</a:t>
            </a:r>
            <a:r>
              <a:rPr lang="en-US" altLang="zh-CN" sz="2800" dirty="0">
                <a:cs typeface="+mn-cs"/>
              </a:rPr>
              <a:t>Windows Mobile</a:t>
            </a:r>
            <a:r>
              <a:rPr lang="zh-CN" altLang="zh-CN" sz="2800" dirty="0">
                <a:cs typeface="+mn-cs"/>
              </a:rPr>
              <a:t>等</a:t>
            </a:r>
            <a:r>
              <a:rPr lang="zh-CN" altLang="zh-CN" sz="2800" dirty="0" smtClean="0">
                <a:cs typeface="+mn-cs"/>
              </a:rPr>
              <a:t>操作系统</a:t>
            </a:r>
            <a:r>
              <a:rPr lang="zh-CN" altLang="en-US" sz="2800" dirty="0" smtClean="0">
                <a:cs typeface="+mn-cs"/>
              </a:rPr>
              <a:t>的平板电脑和智能手机</a:t>
            </a:r>
            <a:endParaRPr lang="en-US" altLang="zh-CN" sz="2800" dirty="0" smtClean="0">
              <a:cs typeface="+mn-cs"/>
            </a:endParaRPr>
          </a:p>
          <a:p>
            <a:pPr eaLnBrk="1" hangingPunct="1">
              <a:defRPr/>
            </a:pPr>
            <a:r>
              <a:rPr lang="zh-CN" altLang="en-US" sz="2800" dirty="0" smtClean="0">
                <a:cs typeface="+mn-cs"/>
              </a:rPr>
              <a:t>非智能手机</a:t>
            </a:r>
            <a:endParaRPr lang="en-US" altLang="zh-CN" sz="2800" dirty="0" smtClean="0">
              <a:cs typeface="+mn-cs"/>
            </a:endParaRPr>
          </a:p>
          <a:p>
            <a:pPr eaLnBrk="1" hangingPunct="1">
              <a:defRPr/>
            </a:pPr>
            <a:r>
              <a:rPr lang="zh-CN" altLang="en-US" sz="2800" dirty="0">
                <a:cs typeface="+mn-cs"/>
              </a:rPr>
              <a:t>电纸</a:t>
            </a:r>
            <a:r>
              <a:rPr lang="zh-CN" altLang="en-US" sz="2800" dirty="0" smtClean="0">
                <a:cs typeface="+mn-cs"/>
              </a:rPr>
              <a:t>书阅读器</a:t>
            </a:r>
            <a:endParaRPr lang="en-US" altLang="zh-CN" sz="2800" dirty="0" smtClean="0">
              <a:cs typeface="+mn-cs"/>
            </a:endParaRPr>
          </a:p>
          <a:p>
            <a:pPr eaLnBrk="1" hangingPunct="1">
              <a:defRPr/>
            </a:pPr>
            <a:r>
              <a:rPr lang="en-US" altLang="zh-CN" sz="2800" dirty="0" smtClean="0">
                <a:cs typeface="+mn-cs"/>
              </a:rPr>
              <a:t>U</a:t>
            </a:r>
            <a:r>
              <a:rPr lang="zh-CN" altLang="en-US" sz="2800" dirty="0" smtClean="0">
                <a:cs typeface="+mn-cs"/>
              </a:rPr>
              <a:t>盘</a:t>
            </a:r>
            <a:endParaRPr lang="en-US" altLang="zh-CN" sz="2800" dirty="0" smtClean="0">
              <a:cs typeface="+mn-cs"/>
            </a:endParaRPr>
          </a:p>
          <a:p>
            <a:pPr marL="0" indent="0" eaLnBrk="1" hangingPunct="1">
              <a:buFontTx/>
              <a:buNone/>
              <a:defRPr/>
            </a:pPr>
            <a:endParaRPr lang="en-US" altLang="zh-CN" sz="2800" dirty="0" smtClean="0">
              <a:cs typeface="+mn-cs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zh-CN" altLang="en-US" sz="2800" dirty="0" smtClean="0">
                <a:cs typeface="+mn-cs"/>
              </a:rPr>
              <a:t>通过</a:t>
            </a:r>
            <a:r>
              <a:rPr lang="zh-CN" altLang="en-US" sz="2800" dirty="0">
                <a:cs typeface="+mn-cs"/>
              </a:rPr>
              <a:t>无线网（</a:t>
            </a:r>
            <a:r>
              <a:rPr lang="en-US" altLang="zh-CN" sz="2800" dirty="0" smtClean="0">
                <a:cs typeface="+mn-cs"/>
              </a:rPr>
              <a:t>WIFI</a:t>
            </a:r>
            <a:r>
              <a:rPr lang="zh-CN" altLang="en-US" sz="2800" dirty="0" smtClean="0">
                <a:cs typeface="+mn-cs"/>
              </a:rPr>
              <a:t>）、宽带、</a:t>
            </a:r>
            <a:r>
              <a:rPr lang="en-US" altLang="zh-CN" sz="2800" dirty="0" smtClean="0">
                <a:cs typeface="+mn-cs"/>
              </a:rPr>
              <a:t>GPRS</a:t>
            </a:r>
            <a:r>
              <a:rPr lang="zh-CN" altLang="en-US" sz="2800" dirty="0">
                <a:cs typeface="+mn-cs"/>
              </a:rPr>
              <a:t>或</a:t>
            </a:r>
            <a:r>
              <a:rPr lang="en-US" altLang="zh-CN" sz="2800" dirty="0" smtClean="0">
                <a:cs typeface="+mn-cs"/>
              </a:rPr>
              <a:t>3G</a:t>
            </a:r>
            <a:r>
              <a:rPr lang="zh-CN" altLang="en-US" sz="2800" dirty="0">
                <a:cs typeface="+mn-cs"/>
              </a:rPr>
              <a:t>等多种网络信道与数字内容的结合，随时将远程的的数字内容资源发送至移动终端</a:t>
            </a:r>
            <a:r>
              <a:rPr lang="zh-CN" altLang="en-US" sz="2800" dirty="0" smtClean="0">
                <a:cs typeface="+mn-cs"/>
              </a:rPr>
              <a:t>上。</a:t>
            </a:r>
            <a:endParaRPr lang="en-US" altLang="zh-CN" sz="2800" dirty="0" smtClean="0">
              <a:cs typeface="+mn-cs"/>
            </a:endParaRPr>
          </a:p>
          <a:p>
            <a:pPr eaLnBrk="1" hangingPunct="1">
              <a:defRPr/>
            </a:pPr>
            <a:endParaRPr lang="en-US" altLang="zh-CN" dirty="0" smtClean="0">
              <a:cs typeface="+mn-cs"/>
            </a:endParaRPr>
          </a:p>
          <a:p>
            <a:pPr eaLnBrk="1" hangingPunct="1">
              <a:defRPr/>
            </a:pPr>
            <a:endParaRPr lang="en-US" altLang="zh-CN" dirty="0" smtClean="0">
              <a:cs typeface="+mn-cs"/>
            </a:endParaRPr>
          </a:p>
        </p:txBody>
      </p:sp>
      <p:sp>
        <p:nvSpPr>
          <p:cNvPr id="43011" name="AutoShape 24"/>
          <p:cNvSpPr>
            <a:spLocks noChangeAspect="1" noChangeArrowheads="1" noTextEdit="1"/>
          </p:cNvSpPr>
          <p:nvPr/>
        </p:nvSpPr>
        <p:spPr bwMode="gray">
          <a:xfrm flipH="1">
            <a:off x="5226050" y="4552950"/>
            <a:ext cx="909638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移动阅读操作方法</a:t>
            </a:r>
            <a:r>
              <a:rPr lang="en-US" altLang="zh-CN" smtClean="0"/>
              <a:t>——</a:t>
            </a:r>
            <a:r>
              <a:rPr lang="zh-CN" altLang="en-US" smtClean="0"/>
              <a:t>添加机构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06A3867A-4912-45B7-A432-F57895301B43}" type="slidenum">
              <a:rPr lang="en-US" altLang="zh-CN" smtClean="0"/>
              <a:pPr>
                <a:defRPr/>
              </a:pPr>
              <a:t>24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pic>
        <p:nvPicPr>
          <p:cNvPr id="4506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985838"/>
            <a:ext cx="5984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3" descr="书架界面功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981075"/>
            <a:ext cx="234315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50825" y="4508500"/>
            <a:ext cx="23431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2000" b="1" dirty="0">
                <a:solidFill>
                  <a:schemeClr val="tx1"/>
                </a:solidFill>
                <a:latin typeface="+mn-ea"/>
                <a:ea typeface="+mn-ea"/>
              </a:rPr>
              <a:t>点击“在线书库”按钮</a:t>
            </a:r>
            <a:endParaRPr lang="zh-CN" altLang="en-US" sz="20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45063" name="Picture 4" descr="IMG_084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70263" y="3438525"/>
            <a:ext cx="19050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370263" y="1795463"/>
            <a:ext cx="234315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2000" b="1" dirty="0">
                <a:solidFill>
                  <a:schemeClr val="tx1"/>
                </a:solidFill>
                <a:latin typeface="+mn-ea"/>
                <a:ea typeface="+mn-ea"/>
              </a:rPr>
              <a:t>点击“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</a:rPr>
              <a:t>+</a:t>
            </a:r>
            <a:r>
              <a:rPr lang="zh-CN" altLang="zh-CN" sz="2000" b="1" dirty="0">
                <a:solidFill>
                  <a:schemeClr val="tx1"/>
                </a:solidFill>
                <a:latin typeface="+mn-ea"/>
                <a:ea typeface="+mn-ea"/>
              </a:rPr>
              <a:t>”按钮，添加本地机构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</a:rPr>
              <a:t>或选择“中华数字书苑”</a:t>
            </a:r>
            <a:endParaRPr lang="zh-CN" altLang="zh-CN" sz="20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45065" name="Picture 5" descr="IMG_085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72225" y="1079500"/>
            <a:ext cx="19050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335713" y="4830763"/>
            <a:ext cx="23431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2000" b="1" dirty="0">
                <a:solidFill>
                  <a:schemeClr val="tx1"/>
                </a:solidFill>
                <a:latin typeface="+mn-ea"/>
                <a:ea typeface="+mn-ea"/>
              </a:rPr>
              <a:t>输入用户名和密码即可登录访问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移动阅读操作方法</a:t>
            </a:r>
            <a:r>
              <a:rPr lang="en-US" altLang="zh-CN" smtClean="0"/>
              <a:t>——</a:t>
            </a:r>
            <a:r>
              <a:rPr lang="zh-CN" altLang="en-US" smtClean="0"/>
              <a:t>在线书库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680A972A-B596-42ED-BCEC-A753DECBF3F4}" type="slidenum">
              <a:rPr lang="en-US" altLang="zh-CN" smtClean="0"/>
              <a:pPr>
                <a:defRPr/>
              </a:pPr>
              <a:t>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sp>
        <p:nvSpPr>
          <p:cNvPr id="6" name="TextBox 5"/>
          <p:cNvSpPr txBox="1"/>
          <p:nvPr/>
        </p:nvSpPr>
        <p:spPr>
          <a:xfrm>
            <a:off x="250825" y="4508500"/>
            <a:ext cx="23431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2000" b="1" dirty="0">
                <a:solidFill>
                  <a:schemeClr val="tx1"/>
                </a:solidFill>
                <a:latin typeface="+mn-ea"/>
                <a:ea typeface="+mn-ea"/>
              </a:rPr>
              <a:t>登录成功，进入移动图书馆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70263" y="1795463"/>
            <a:ext cx="234315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2000" b="1" dirty="0">
                <a:solidFill>
                  <a:schemeClr val="tx1"/>
                </a:solidFill>
                <a:latin typeface="+mn-ea"/>
                <a:ea typeface="+mn-ea"/>
              </a:rPr>
              <a:t>点击“借阅”按钮，选择想要阅读的书籍进行下载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00850" y="4830763"/>
            <a:ext cx="23431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</a:rPr>
              <a:t>进入阅读</a:t>
            </a:r>
            <a:endParaRPr lang="zh-CN" altLang="zh-CN" sz="20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46087" name="Picture 3" descr="IMG_08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9900" y="1341438"/>
            <a:ext cx="19050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8" name="Picture 4" descr="IMG_086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0263" y="2924175"/>
            <a:ext cx="19050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9" name="Picture 5" descr="IMG_087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54788" y="1254125"/>
            <a:ext cx="19050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移动阅读操作方法</a:t>
            </a:r>
            <a:r>
              <a:rPr lang="en-US" altLang="zh-CN" smtClean="0"/>
              <a:t>——</a:t>
            </a:r>
            <a:r>
              <a:rPr lang="zh-CN" altLang="en-US" smtClean="0"/>
              <a:t>图书阅读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66420D4E-5880-495A-AEA9-52ADEA1D39D1}" type="slidenum">
              <a:rPr lang="en-US" altLang="zh-CN" smtClean="0"/>
              <a:pPr>
                <a:defRPr/>
              </a:pPr>
              <a:t>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sp>
        <p:nvSpPr>
          <p:cNvPr id="6" name="TextBox 5"/>
          <p:cNvSpPr txBox="1"/>
          <p:nvPr/>
        </p:nvSpPr>
        <p:spPr>
          <a:xfrm>
            <a:off x="250825" y="4508500"/>
            <a:ext cx="234315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2000" b="1" dirty="0">
                <a:solidFill>
                  <a:schemeClr val="tx1"/>
                </a:solidFill>
                <a:latin typeface="+mn-ea"/>
                <a:ea typeface="+mn-ea"/>
              </a:rPr>
              <a:t>长按正文文字可开启如下功能提示：拷贝、注释、便签、分享、搜索等功能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71850" y="1414463"/>
            <a:ext cx="2343150" cy="1631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2000" b="1" dirty="0">
                <a:solidFill>
                  <a:schemeClr val="tx1"/>
                </a:solidFill>
                <a:latin typeface="+mn-ea"/>
                <a:ea typeface="+mn-ea"/>
              </a:rPr>
              <a:t>注释中包含“高亮“、”删除线“、”下划线“和”自由画线“等多种标注工具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84938" y="4652963"/>
            <a:ext cx="2343150" cy="193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2000" b="1" dirty="0">
                <a:solidFill>
                  <a:schemeClr val="tx1"/>
                </a:solidFill>
                <a:latin typeface="+mn-ea"/>
                <a:ea typeface="+mn-ea"/>
              </a:rPr>
              <a:t>在选中经典字句并选择“分享“到”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ea typeface="+mn-ea"/>
              </a:rPr>
              <a:t>**</a:t>
            </a:r>
            <a:r>
              <a:rPr lang="zh-CN" altLang="zh-CN" sz="2000" b="1" dirty="0">
                <a:solidFill>
                  <a:schemeClr val="tx1"/>
                </a:solidFill>
                <a:latin typeface="+mn-ea"/>
                <a:ea typeface="+mn-ea"/>
              </a:rPr>
              <a:t>微博“后点击发送，即可在微博上交换读书心得</a:t>
            </a:r>
            <a:endParaRPr lang="zh-CN" altLang="zh-CN" sz="20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47111" name="Picture 2" descr="IMG_02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9900" y="1358900"/>
            <a:ext cx="1905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9338" y="3535363"/>
            <a:ext cx="1905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3" name="Picture 4" descr="IMG_024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6688" y="1404938"/>
            <a:ext cx="19050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移动阅读操作方法</a:t>
            </a:r>
            <a:r>
              <a:rPr lang="en-US" altLang="zh-CN" smtClean="0"/>
              <a:t>——</a:t>
            </a:r>
            <a:r>
              <a:rPr lang="zh-CN" altLang="en-US" smtClean="0"/>
              <a:t>书架管理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03A5DE5C-63A9-44FE-B636-48E08BAA0B28}" type="slidenum">
              <a:rPr lang="en-US" altLang="zh-CN" smtClean="0"/>
              <a:pPr>
                <a:defRPr/>
              </a:pPr>
              <a:t>27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sp>
        <p:nvSpPr>
          <p:cNvPr id="48132" name="TextBox 5"/>
          <p:cNvSpPr txBox="1">
            <a:spLocks noChangeArrowheads="1"/>
          </p:cNvSpPr>
          <p:nvPr/>
        </p:nvSpPr>
        <p:spPr bwMode="auto">
          <a:xfrm>
            <a:off x="185738" y="4095750"/>
            <a:ext cx="2952750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800" b="1">
                <a:solidFill>
                  <a:schemeClr val="tx1"/>
                </a:solidFill>
                <a:ea typeface="MS PGothic" pitchFamily="34" charset="-128"/>
              </a:rPr>
              <a:t>1 - </a:t>
            </a:r>
            <a:r>
              <a:rPr lang="zh-CN" altLang="zh-CN" sz="1800" b="1">
                <a:solidFill>
                  <a:schemeClr val="tx1"/>
                </a:solidFill>
                <a:ea typeface="MS PGothic" pitchFamily="34" charset="-128"/>
              </a:rPr>
              <a:t>在线书库</a:t>
            </a:r>
            <a:r>
              <a:rPr lang="en-US" altLang="zh-CN" sz="1800" b="1">
                <a:solidFill>
                  <a:schemeClr val="tx1"/>
                </a:solidFill>
                <a:ea typeface="MS PGothic" pitchFamily="34" charset="-128"/>
              </a:rPr>
              <a:t>    2 - </a:t>
            </a:r>
            <a:r>
              <a:rPr lang="zh-CN" altLang="zh-CN" sz="1800" b="1">
                <a:solidFill>
                  <a:schemeClr val="tx1"/>
                </a:solidFill>
                <a:ea typeface="MS PGothic" pitchFamily="34" charset="-128"/>
              </a:rPr>
              <a:t>书架搜索 </a:t>
            </a:r>
            <a:r>
              <a:rPr lang="en-US" altLang="zh-CN" sz="1800" b="1">
                <a:solidFill>
                  <a:schemeClr val="tx1"/>
                </a:solidFill>
                <a:ea typeface="MS PGothic" pitchFamily="34" charset="-128"/>
              </a:rPr>
              <a:t>   </a:t>
            </a:r>
            <a:endParaRPr lang="zh-CN" altLang="zh-CN" sz="1800">
              <a:solidFill>
                <a:schemeClr val="tx1"/>
              </a:solidFill>
              <a:ea typeface="MS PGothic" pitchFamily="34" charset="-128"/>
            </a:endParaRPr>
          </a:p>
          <a:p>
            <a:r>
              <a:rPr lang="en-US" altLang="zh-CN" sz="1800" b="1">
                <a:solidFill>
                  <a:schemeClr val="tx1"/>
                </a:solidFill>
                <a:ea typeface="MS PGothic" pitchFamily="34" charset="-128"/>
              </a:rPr>
              <a:t>3 - </a:t>
            </a:r>
            <a:r>
              <a:rPr lang="zh-CN" altLang="zh-CN" sz="1800" b="1">
                <a:solidFill>
                  <a:schemeClr val="tx1"/>
                </a:solidFill>
                <a:ea typeface="MS PGothic" pitchFamily="34" charset="-128"/>
              </a:rPr>
              <a:t>书架编辑</a:t>
            </a:r>
            <a:r>
              <a:rPr lang="en-US" altLang="zh-CN" sz="1800" b="1">
                <a:solidFill>
                  <a:schemeClr val="tx1"/>
                </a:solidFill>
                <a:ea typeface="MS PGothic" pitchFamily="34" charset="-128"/>
              </a:rPr>
              <a:t>    4 - </a:t>
            </a:r>
            <a:r>
              <a:rPr lang="zh-CN" altLang="zh-CN" sz="1800" b="1">
                <a:solidFill>
                  <a:schemeClr val="tx1"/>
                </a:solidFill>
                <a:ea typeface="MS PGothic" pitchFamily="34" charset="-128"/>
              </a:rPr>
              <a:t>书架分类</a:t>
            </a:r>
            <a:r>
              <a:rPr lang="en-US" altLang="zh-CN" sz="1800" b="1">
                <a:solidFill>
                  <a:schemeClr val="tx1"/>
                </a:solidFill>
                <a:ea typeface="MS PGothic" pitchFamily="34" charset="-128"/>
              </a:rPr>
              <a:t>    </a:t>
            </a:r>
            <a:endParaRPr lang="zh-CN" altLang="zh-CN" sz="1800">
              <a:solidFill>
                <a:schemeClr val="tx1"/>
              </a:solidFill>
              <a:ea typeface="MS PGothic" pitchFamily="34" charset="-128"/>
            </a:endParaRPr>
          </a:p>
          <a:p>
            <a:r>
              <a:rPr lang="en-US" altLang="zh-CN" sz="1800" b="1">
                <a:solidFill>
                  <a:schemeClr val="tx1"/>
                </a:solidFill>
                <a:ea typeface="MS PGothic" pitchFamily="34" charset="-128"/>
              </a:rPr>
              <a:t>5 - </a:t>
            </a:r>
            <a:r>
              <a:rPr lang="zh-CN" altLang="zh-CN" sz="1800" b="1">
                <a:solidFill>
                  <a:schemeClr val="tx1"/>
                </a:solidFill>
                <a:ea typeface="MS PGothic" pitchFamily="34" charset="-128"/>
              </a:rPr>
              <a:t>当前所在位置</a:t>
            </a:r>
            <a:r>
              <a:rPr lang="en-US" altLang="zh-CN" sz="1800" b="1">
                <a:solidFill>
                  <a:schemeClr val="tx1"/>
                </a:solidFill>
                <a:ea typeface="MS PGothic" pitchFamily="34" charset="-128"/>
              </a:rPr>
              <a:t>   6 - </a:t>
            </a:r>
            <a:r>
              <a:rPr lang="zh-CN" altLang="zh-CN" sz="1800" b="1">
                <a:solidFill>
                  <a:schemeClr val="tx1"/>
                </a:solidFill>
                <a:ea typeface="MS PGothic" pitchFamily="34" charset="-128"/>
              </a:rPr>
              <a:t>书架模式</a:t>
            </a:r>
            <a:r>
              <a:rPr lang="en-US" altLang="zh-CN" sz="1800" b="1">
                <a:solidFill>
                  <a:schemeClr val="tx1"/>
                </a:solidFill>
                <a:ea typeface="MS PGothic" pitchFamily="34" charset="-128"/>
              </a:rPr>
              <a:t>  </a:t>
            </a:r>
            <a:endParaRPr lang="zh-CN" altLang="zh-CN" sz="1800">
              <a:solidFill>
                <a:schemeClr val="tx1"/>
              </a:solidFill>
              <a:ea typeface="MS PGothic" pitchFamily="34" charset="-128"/>
            </a:endParaRPr>
          </a:p>
          <a:p>
            <a:r>
              <a:rPr lang="en-US" altLang="zh-CN" sz="1800" b="1">
                <a:solidFill>
                  <a:schemeClr val="tx1"/>
                </a:solidFill>
                <a:ea typeface="MS PGothic" pitchFamily="34" charset="-128"/>
              </a:rPr>
              <a:t>7 - </a:t>
            </a:r>
            <a:r>
              <a:rPr lang="zh-CN" altLang="zh-CN" sz="1800" b="1">
                <a:solidFill>
                  <a:schemeClr val="tx1"/>
                </a:solidFill>
                <a:ea typeface="MS PGothic" pitchFamily="34" charset="-128"/>
              </a:rPr>
              <a:t>列表模式</a:t>
            </a:r>
            <a:r>
              <a:rPr lang="en-US" altLang="zh-CN" sz="1800" b="1">
                <a:solidFill>
                  <a:schemeClr val="tx1"/>
                </a:solidFill>
                <a:ea typeface="MS PGothic" pitchFamily="34" charset="-128"/>
              </a:rPr>
              <a:t>   8 - </a:t>
            </a:r>
            <a:r>
              <a:rPr lang="zh-CN" altLang="zh-CN" sz="1800" b="1">
                <a:solidFill>
                  <a:schemeClr val="tx1"/>
                </a:solidFill>
                <a:ea typeface="MS PGothic" pitchFamily="34" charset="-128"/>
              </a:rPr>
              <a:t>开启</a:t>
            </a:r>
            <a:r>
              <a:rPr lang="en-US" altLang="zh-CN" sz="1800" b="1">
                <a:solidFill>
                  <a:schemeClr val="tx1"/>
                </a:solidFill>
                <a:ea typeface="MS PGothic" pitchFamily="34" charset="-128"/>
              </a:rPr>
              <a:t>Wi-Fi </a:t>
            </a:r>
            <a:r>
              <a:rPr lang="zh-CN" altLang="zh-CN" sz="1800" b="1">
                <a:solidFill>
                  <a:schemeClr val="tx1"/>
                </a:solidFill>
                <a:ea typeface="MS PGothic" pitchFamily="34" charset="-128"/>
              </a:rPr>
              <a:t>同步本地图书</a:t>
            </a:r>
            <a:r>
              <a:rPr lang="en-US" altLang="zh-CN" sz="1800" b="1">
                <a:solidFill>
                  <a:schemeClr val="tx1"/>
                </a:solidFill>
                <a:ea typeface="MS PGothic" pitchFamily="34" charset="-128"/>
              </a:rPr>
              <a:t>     9 - </a:t>
            </a:r>
            <a:r>
              <a:rPr lang="zh-CN" altLang="zh-CN" sz="1800" b="1">
                <a:solidFill>
                  <a:schemeClr val="tx1"/>
                </a:solidFill>
                <a:ea typeface="MS PGothic" pitchFamily="34" charset="-128"/>
              </a:rPr>
              <a:t>设置</a:t>
            </a:r>
            <a:r>
              <a:rPr lang="en-US" altLang="zh-CN" sz="1800" b="1">
                <a:solidFill>
                  <a:schemeClr val="tx1"/>
                </a:solidFill>
                <a:ea typeface="MS PGothic" pitchFamily="34" charset="-128"/>
              </a:rPr>
              <a:t>   </a:t>
            </a:r>
            <a:endParaRPr lang="zh-CN" altLang="zh-CN" sz="1800">
              <a:solidFill>
                <a:schemeClr val="tx1"/>
              </a:solidFill>
              <a:ea typeface="MS PGothic" pitchFamily="34" charset="-128"/>
            </a:endParaRPr>
          </a:p>
          <a:p>
            <a:r>
              <a:rPr lang="en-US" altLang="zh-CN" sz="1800" b="1">
                <a:solidFill>
                  <a:schemeClr val="tx1"/>
                </a:solidFill>
                <a:ea typeface="MS PGothic" pitchFamily="34" charset="-128"/>
              </a:rPr>
              <a:t>10 – </a:t>
            </a:r>
            <a:r>
              <a:rPr lang="zh-CN" altLang="zh-CN" sz="1800" b="1">
                <a:solidFill>
                  <a:schemeClr val="tx1"/>
                </a:solidFill>
                <a:ea typeface="MS PGothic" pitchFamily="34" charset="-128"/>
              </a:rPr>
              <a:t>自助图书续借与归还</a:t>
            </a:r>
            <a:endParaRPr lang="zh-CN" altLang="zh-CN" sz="180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1275" y="1868488"/>
            <a:ext cx="23431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+mn-ea"/>
                <a:ea typeface="+mn-ea"/>
              </a:rPr>
              <a:t>图书管理</a:t>
            </a:r>
            <a:endParaRPr lang="zh-CN" altLang="zh-CN" sz="20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84938" y="4652963"/>
            <a:ext cx="2343150" cy="1631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2000" b="1" dirty="0">
                <a:solidFill>
                  <a:schemeClr val="tx1"/>
                </a:solidFill>
                <a:latin typeface="+mn-ea"/>
                <a:ea typeface="+mn-ea"/>
              </a:rPr>
              <a:t>长按某一本图书封面，进入图书详细信息查询，并可进行续借、归还等操作</a:t>
            </a:r>
          </a:p>
        </p:txBody>
      </p:sp>
      <p:pic>
        <p:nvPicPr>
          <p:cNvPr id="48135" name="Picture 2" descr="书架界面功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163" y="981075"/>
            <a:ext cx="234315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6" name="Picture 3" descr="IMG_088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90925" y="3462338"/>
            <a:ext cx="1905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7" name="Picture 4" descr="IMG_087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4013" y="1266825"/>
            <a:ext cx="19050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标题 1"/>
          <p:cNvSpPr>
            <a:spLocks noGrp="1"/>
          </p:cNvSpPr>
          <p:nvPr>
            <p:ph type="title"/>
          </p:nvPr>
        </p:nvSpPr>
        <p:spPr>
          <a:xfrm>
            <a:off x="550863" y="252413"/>
            <a:ext cx="6164262" cy="647700"/>
          </a:xfrm>
        </p:spPr>
        <p:txBody>
          <a:bodyPr/>
          <a:lstStyle/>
          <a:p>
            <a:pPr eaLnBrk="1" hangingPunct="1"/>
            <a:r>
              <a:rPr lang="zh-CN" altLang="en-US" smtClean="0"/>
              <a:t>支持各种媒介的移动阅读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7777163" y="6421438"/>
            <a:ext cx="1116012" cy="476250"/>
          </a:xfrm>
        </p:spPr>
        <p:txBody>
          <a:bodyPr/>
          <a:lstStyle/>
          <a:p>
            <a:pPr algn="ctr">
              <a:defRPr/>
            </a:pPr>
            <a:r>
              <a:rPr lang="en-US" altLang="zh-CN" smtClean="0">
                <a:solidFill>
                  <a:schemeClr val="tx1"/>
                </a:solidFill>
              </a:rPr>
              <a:t>www.apabi.cn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323850" y="6408738"/>
            <a:ext cx="2895600" cy="476250"/>
          </a:xfrm>
        </p:spPr>
        <p:txBody>
          <a:bodyPr/>
          <a:lstStyle/>
          <a:p>
            <a:pPr algn="l">
              <a:defRPr/>
            </a:pPr>
            <a:r>
              <a:rPr lang="en-US" altLang="zh-CN" smtClean="0">
                <a:solidFill>
                  <a:srgbClr val="EA5703"/>
                </a:solidFill>
              </a:rPr>
              <a:t>Page</a:t>
            </a:r>
            <a:fld id="{8F593CF3-57BA-4CC6-8004-C696B42ECAA9}" type="slidenum">
              <a:rPr lang="en-US" altLang="zh-CN" smtClean="0">
                <a:solidFill>
                  <a:srgbClr val="EA5703"/>
                </a:solidFill>
              </a:rPr>
              <a:pPr algn="l">
                <a:defRPr/>
              </a:pPr>
              <a:t>28</a:t>
            </a:fld>
            <a:endParaRPr lang="en-US" altLang="zh-CN">
              <a:solidFill>
                <a:srgbClr val="EA5703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7584" y="1340768"/>
            <a:ext cx="734481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utigerNext LT Regular" pitchFamily="34" charset="0"/>
                <a:ea typeface="MS PGothic" pitchFamily="34" charset="-128"/>
              </a:rPr>
              <a:t>支持“</a:t>
            </a:r>
            <a:r>
              <a:rPr lang="en-US" altLang="zh-CN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utigerNext LT Regular" pitchFamily="34" charset="0"/>
                <a:ea typeface="MS PGothic" pitchFamily="34" charset="-128"/>
              </a:rPr>
              <a:t>U</a:t>
            </a:r>
            <a:r>
              <a:rPr lang="zh-CN" altLang="en-U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utigerNext LT Regular" pitchFamily="34" charset="0"/>
                <a:ea typeface="MS PGothic" pitchFamily="34" charset="-128"/>
              </a:rPr>
              <a:t>阅”阅读</a:t>
            </a:r>
          </a:p>
        </p:txBody>
      </p:sp>
      <p:pic>
        <p:nvPicPr>
          <p:cNvPr id="4915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519363"/>
            <a:ext cx="5391150" cy="249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3671888"/>
            <a:ext cx="3727450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>
                <a:latin typeface="+mn-ea"/>
                <a:ea typeface="+mn-ea"/>
                <a:cs typeface="+mj-cs"/>
              </a:rPr>
              <a:t>U</a:t>
            </a:r>
            <a:r>
              <a:rPr lang="zh-CN" altLang="en-US" dirty="0">
                <a:latin typeface="+mn-ea"/>
                <a:ea typeface="+mn-ea"/>
                <a:cs typeface="+mj-cs"/>
              </a:rPr>
              <a:t>阅</a:t>
            </a:r>
          </a:p>
        </p:txBody>
      </p:sp>
      <p:sp>
        <p:nvSpPr>
          <p:cNvPr id="50178" name="内容占位符 2"/>
          <p:cNvSpPr>
            <a:spLocks noGrp="1"/>
          </p:cNvSpPr>
          <p:nvPr>
            <p:ph idx="1"/>
          </p:nvPr>
        </p:nvSpPr>
        <p:spPr>
          <a:xfrm>
            <a:off x="539750" y="1196975"/>
            <a:ext cx="4176713" cy="576263"/>
          </a:xfrm>
        </p:spPr>
        <p:txBody>
          <a:bodyPr/>
          <a:lstStyle/>
          <a:p>
            <a:pPr eaLnBrk="1" hangingPunct="1"/>
            <a:r>
              <a:rPr lang="zh-CN" altLang="en-US" sz="2400" smtClean="0"/>
              <a:t>将</a:t>
            </a:r>
            <a:r>
              <a:rPr lang="en-US" altLang="zh-CN" sz="2400" smtClean="0"/>
              <a:t>U</a:t>
            </a:r>
            <a:r>
              <a:rPr lang="zh-CN" altLang="en-US" sz="2400" smtClean="0"/>
              <a:t>阅插入到</a:t>
            </a:r>
            <a:r>
              <a:rPr lang="en-US" altLang="zh-CN" sz="2400" smtClean="0"/>
              <a:t>USB</a:t>
            </a:r>
            <a:r>
              <a:rPr lang="zh-CN" altLang="en-US" sz="2400" smtClean="0"/>
              <a:t>口中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3C065A59-773F-4175-BFC4-C8EB26861243}" type="slidenum">
              <a:rPr lang="en-US" altLang="zh-CN" smtClean="0"/>
              <a:pPr>
                <a:defRPr/>
              </a:pPr>
              <a:t>29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pic>
        <p:nvPicPr>
          <p:cNvPr id="50181" name="图片 6" descr="U阅广告时间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916113"/>
            <a:ext cx="230346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938" y="4149725"/>
            <a:ext cx="4608512" cy="1150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内容占位符 2"/>
          <p:cNvSpPr txBox="1">
            <a:spLocks/>
          </p:cNvSpPr>
          <p:nvPr/>
        </p:nvSpPr>
        <p:spPr bwMode="auto">
          <a:xfrm>
            <a:off x="3419475" y="2686050"/>
            <a:ext cx="53292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300038" indent="-300038" algn="l" defTabSz="801688" rtl="0" eaLnBrk="1" fontAlgn="base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•"/>
              <a:defRPr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2463" indent="-250825" algn="l" defTabSz="801688" rtl="0" eaLnBrk="1" fontAlgn="base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p"/>
              <a:defRPr sz="1600">
                <a:solidFill>
                  <a:schemeClr val="tx1"/>
                </a:solidFill>
                <a:latin typeface="+mn-lt"/>
                <a:ea typeface="+mn-ea"/>
              </a:defRPr>
            </a:lvl2pPr>
            <a:lvl3pPr marL="1003300" indent="-201613" algn="l" defTabSz="801688" rtl="0" eaLnBrk="1" fontAlgn="base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3pPr>
            <a:lvl4pPr marL="1401763" indent="-200025" algn="l" defTabSz="801688" rtl="0" eaLnBrk="1" fontAlgn="base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03400" indent="-201613" algn="l" defTabSz="801688" rtl="0" eaLnBrk="1" fontAlgn="base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260600" indent="-201613" algn="l" defTabSz="801688" rtl="0" eaLnBrk="1" fontAlgn="base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717800" indent="-201613" algn="l" defTabSz="801688" rtl="0" eaLnBrk="1" fontAlgn="base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175000" indent="-201613" algn="l" defTabSz="801688" rtl="0" eaLnBrk="1" fontAlgn="base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632200" indent="-201613" algn="l" defTabSz="801688" rtl="0" eaLnBrk="1" fontAlgn="base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zh-CN" altLang="en-US" sz="2400" dirty="0" smtClean="0"/>
              <a:t>运行</a:t>
            </a:r>
            <a:r>
              <a:rPr lang="en-US" altLang="zh-CN" sz="2400" dirty="0" smtClean="0"/>
              <a:t>U</a:t>
            </a:r>
            <a:r>
              <a:rPr lang="zh-CN" altLang="en-US" sz="2400" dirty="0" smtClean="0"/>
              <a:t>阅</a:t>
            </a:r>
            <a:endParaRPr lang="en-US" altLang="zh-CN" sz="2400" dirty="0" smtClean="0"/>
          </a:p>
          <a:p>
            <a:pPr marL="0" indent="0">
              <a:buFontTx/>
              <a:buNone/>
              <a:defRPr/>
            </a:pPr>
            <a:r>
              <a:rPr lang="en-US" altLang="zh-CN" sz="1600" dirty="0" smtClean="0"/>
              <a:t>      </a:t>
            </a:r>
            <a:r>
              <a:rPr lang="zh-CN" altLang="zh-CN" sz="1700" dirty="0" smtClean="0"/>
              <a:t>进入</a:t>
            </a:r>
            <a:r>
              <a:rPr lang="en-US" altLang="zh-CN" sz="1700" dirty="0"/>
              <a:t>U</a:t>
            </a:r>
            <a:r>
              <a:rPr lang="zh-CN" altLang="zh-CN" sz="1700" dirty="0"/>
              <a:t>阅根目录</a:t>
            </a:r>
            <a:r>
              <a:rPr lang="zh-CN" altLang="zh-CN" sz="1700" dirty="0" smtClean="0"/>
              <a:t>，</a:t>
            </a:r>
            <a:r>
              <a:rPr lang="zh-CN" altLang="en-US" sz="1700" dirty="0"/>
              <a:t>双击</a:t>
            </a:r>
            <a:r>
              <a:rPr lang="zh-CN" altLang="zh-CN" sz="1700" dirty="0" smtClean="0"/>
              <a:t>“</a:t>
            </a:r>
            <a:r>
              <a:rPr lang="en-US" altLang="zh-CN" sz="1700" dirty="0"/>
              <a:t>MiniLib.exe</a:t>
            </a:r>
            <a:r>
              <a:rPr lang="zh-CN" altLang="zh-CN" sz="1700" dirty="0"/>
              <a:t>”，运行程序</a:t>
            </a:r>
            <a:endParaRPr lang="zh-CN" alt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mtClean="0"/>
              <a:t>平台登录</a:t>
            </a:r>
            <a:r>
              <a:rPr lang="zh-CN" altLang="en-US" smtClean="0"/>
              <a:t>操作流程</a:t>
            </a:r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xfrm>
            <a:off x="323850" y="981075"/>
            <a:ext cx="7848600" cy="792163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zh-CN" sz="2800" smtClean="0"/>
              <a:t>1</a:t>
            </a:r>
            <a:r>
              <a:rPr lang="zh-CN" altLang="en-US" sz="2800" smtClean="0"/>
              <a:t>、</a:t>
            </a:r>
            <a:r>
              <a:rPr lang="zh-CN" altLang="zh-CN" sz="2800" smtClean="0"/>
              <a:t>在</a:t>
            </a:r>
            <a:r>
              <a:rPr lang="en-US" altLang="zh-CN" sz="2800" smtClean="0"/>
              <a:t>IE</a:t>
            </a:r>
            <a:r>
              <a:rPr lang="zh-CN" altLang="zh-CN" sz="2800" smtClean="0"/>
              <a:t>地址栏直接输入</a:t>
            </a:r>
            <a:r>
              <a:rPr lang="en-US" altLang="zh-CN" sz="2800" smtClean="0"/>
              <a:t>dr.bjsx.com.cn/usp</a:t>
            </a:r>
            <a:endParaRPr lang="zh-CN" altLang="en-US" sz="280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348399E7-F443-4262-BC5A-53EEB510F27D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773238"/>
            <a:ext cx="8064500" cy="443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>
                <a:latin typeface="+mn-ea"/>
                <a:cs typeface="+mj-cs"/>
              </a:rPr>
              <a:t>U</a:t>
            </a:r>
            <a:r>
              <a:rPr lang="zh-CN" altLang="en-US" dirty="0">
                <a:latin typeface="+mn-ea"/>
                <a:cs typeface="+mj-cs"/>
              </a:rPr>
              <a:t>阅</a:t>
            </a:r>
            <a:endParaRPr lang="zh-CN" altLang="en-US" dirty="0">
              <a:cs typeface="+mj-cs"/>
            </a:endParaRPr>
          </a:p>
        </p:txBody>
      </p:sp>
      <p:sp>
        <p:nvSpPr>
          <p:cNvPr id="5120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400" smtClean="0"/>
              <a:t>启动</a:t>
            </a:r>
            <a:r>
              <a:rPr lang="en-US" altLang="zh-CN" sz="2400" smtClean="0"/>
              <a:t>U</a:t>
            </a:r>
            <a:r>
              <a:rPr lang="zh-CN" altLang="en-US" sz="2400" smtClean="0"/>
              <a:t>阅主界面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086E1F79-F93F-4D87-8E05-5B877A343359}" type="slidenum">
              <a:rPr lang="en-US" altLang="zh-CN" smtClean="0"/>
              <a:pPr>
                <a:defRPr/>
              </a:pPr>
              <a:t>30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pic>
        <p:nvPicPr>
          <p:cNvPr id="51205" name="图片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773238"/>
            <a:ext cx="7129462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625" y="1065213"/>
            <a:ext cx="8861425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9550" y="1628775"/>
            <a:ext cx="8826500" cy="481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标题 1"/>
          <p:cNvSpPr>
            <a:spLocks noGrp="1"/>
          </p:cNvSpPr>
          <p:nvPr>
            <p:ph type="title"/>
          </p:nvPr>
        </p:nvSpPr>
        <p:spPr>
          <a:xfrm>
            <a:off x="550863" y="252413"/>
            <a:ext cx="6164262" cy="647700"/>
          </a:xfrm>
        </p:spPr>
        <p:txBody>
          <a:bodyPr/>
          <a:lstStyle/>
          <a:p>
            <a:pPr eaLnBrk="1" hangingPunct="1"/>
            <a:r>
              <a:rPr lang="zh-CN" altLang="en-US" smtClean="0"/>
              <a:t>支持各种媒介的移动阅读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7777163" y="6421438"/>
            <a:ext cx="1116012" cy="476250"/>
          </a:xfrm>
        </p:spPr>
        <p:txBody>
          <a:bodyPr/>
          <a:lstStyle/>
          <a:p>
            <a:pPr algn="ctr">
              <a:defRPr/>
            </a:pPr>
            <a:r>
              <a:rPr lang="en-US" altLang="zh-CN" smtClean="0">
                <a:solidFill>
                  <a:schemeClr val="tx1"/>
                </a:solidFill>
              </a:rPr>
              <a:t>www.apabi.cn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323850" y="6408738"/>
            <a:ext cx="2895600" cy="476250"/>
          </a:xfrm>
        </p:spPr>
        <p:txBody>
          <a:bodyPr/>
          <a:lstStyle/>
          <a:p>
            <a:pPr algn="l">
              <a:defRPr/>
            </a:pPr>
            <a:r>
              <a:rPr lang="en-US" altLang="zh-CN" smtClean="0">
                <a:solidFill>
                  <a:srgbClr val="EA5703"/>
                </a:solidFill>
              </a:rPr>
              <a:t>Page</a:t>
            </a:r>
            <a:fld id="{ED4E1760-6F06-4576-B58A-6415653FE15E}" type="slidenum">
              <a:rPr lang="en-US" altLang="zh-CN" smtClean="0">
                <a:solidFill>
                  <a:srgbClr val="EA5703"/>
                </a:solidFill>
              </a:rPr>
              <a:pPr algn="l">
                <a:defRPr/>
              </a:pPr>
              <a:t>31</a:t>
            </a:fld>
            <a:endParaRPr lang="en-US" altLang="zh-CN">
              <a:solidFill>
                <a:srgbClr val="EA5703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7584" y="1340768"/>
            <a:ext cx="734481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utigerNext LT Regular" pitchFamily="34" charset="0"/>
                <a:ea typeface="MS PGothic" pitchFamily="34" charset="-128"/>
              </a:rPr>
              <a:t>支持触摸屏阅读</a:t>
            </a:r>
          </a:p>
        </p:txBody>
      </p:sp>
      <p:pic>
        <p:nvPicPr>
          <p:cNvPr id="9" name="Picture 2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2420938"/>
            <a:ext cx="5040312" cy="359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/>
          </p:cNvSpPr>
          <p:nvPr>
            <p:ph type="title"/>
          </p:nvPr>
        </p:nvSpPr>
        <p:spPr>
          <a:xfrm>
            <a:off x="550863" y="188913"/>
            <a:ext cx="6253162" cy="6477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>
                <a:latin typeface="+mn-ea"/>
                <a:cs typeface="+mj-cs"/>
              </a:rPr>
              <a:t>触摸屏</a:t>
            </a:r>
          </a:p>
        </p:txBody>
      </p:sp>
      <p:sp>
        <p:nvSpPr>
          <p:cNvPr id="53250" name="内容占位符 2"/>
          <p:cNvSpPr>
            <a:spLocks noGrp="1"/>
          </p:cNvSpPr>
          <p:nvPr>
            <p:ph idx="1"/>
          </p:nvPr>
        </p:nvSpPr>
        <p:spPr>
          <a:xfrm>
            <a:off x="539750" y="1052513"/>
            <a:ext cx="7848600" cy="4741862"/>
          </a:xfrm>
        </p:spPr>
        <p:txBody>
          <a:bodyPr/>
          <a:lstStyle/>
          <a:p>
            <a:pPr eaLnBrk="1" hangingPunct="1"/>
            <a:r>
              <a:rPr lang="zh-CN" altLang="en-US" sz="2600" smtClean="0"/>
              <a:t>触摸屏阅报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7777163" y="6421438"/>
            <a:ext cx="1116012" cy="476250"/>
          </a:xfrm>
        </p:spPr>
        <p:txBody>
          <a:bodyPr/>
          <a:lstStyle/>
          <a:p>
            <a:pPr algn="ctr">
              <a:defRPr/>
            </a:pPr>
            <a:r>
              <a:rPr lang="en-US" altLang="zh-CN" smtClean="0">
                <a:solidFill>
                  <a:schemeClr val="tx1"/>
                </a:solidFill>
              </a:rPr>
              <a:t>www.apabi.com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323850" y="6408738"/>
            <a:ext cx="2895600" cy="476250"/>
          </a:xfrm>
        </p:spPr>
        <p:txBody>
          <a:bodyPr/>
          <a:lstStyle/>
          <a:p>
            <a:pPr algn="l">
              <a:defRPr/>
            </a:pPr>
            <a:r>
              <a:rPr lang="en-US" altLang="zh-CN" smtClean="0">
                <a:solidFill>
                  <a:srgbClr val="EA5703"/>
                </a:solidFill>
              </a:rPr>
              <a:t>Page</a:t>
            </a:r>
            <a:fld id="{AC80A663-4AB3-447A-AE3F-AE6543146921}" type="slidenum">
              <a:rPr lang="en-US" altLang="zh-CN" smtClean="0">
                <a:solidFill>
                  <a:srgbClr val="EA5703"/>
                </a:solidFill>
              </a:rPr>
              <a:pPr algn="l">
                <a:defRPr/>
              </a:pPr>
              <a:t>32</a:t>
            </a:fld>
            <a:endParaRPr lang="en-US" altLang="zh-CN">
              <a:solidFill>
                <a:srgbClr val="EA5703"/>
              </a:solidFill>
            </a:endParaRPr>
          </a:p>
        </p:txBody>
      </p:sp>
      <p:pic>
        <p:nvPicPr>
          <p:cNvPr id="7" name="Picture 2" descr="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716088"/>
            <a:ext cx="8280400" cy="457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" y="1716088"/>
            <a:ext cx="8262937" cy="457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7688" y="1716088"/>
            <a:ext cx="8272462" cy="457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2" name="Picture 2" descr="D:\D—产品\产品\细分产品汇总（新）\数字资源应用\触摸屏\触摸屏展示系统2.0销售工具\高清效果图片\baozhi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" y="1716088"/>
            <a:ext cx="8305800" cy="457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标注 10"/>
          <p:cNvSpPr/>
          <p:nvPr/>
        </p:nvSpPr>
        <p:spPr bwMode="auto">
          <a:xfrm>
            <a:off x="5383213" y="2855913"/>
            <a:ext cx="1285875" cy="2297112"/>
          </a:xfrm>
          <a:prstGeom prst="wedgeRectCallout">
            <a:avLst>
              <a:gd name="adj1" fmla="val 49643"/>
              <a:gd name="adj2" fmla="val -20801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9200" tIns="39600" rIns="79200" bIns="39600">
            <a:spAutoFit/>
          </a:bodyPr>
          <a:lstStyle/>
          <a:p>
            <a:pPr defTabSz="801688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触摸</a:t>
            </a:r>
            <a:endParaRPr lang="en-US" altLang="zh-CN" sz="36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defTabSz="801688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翻页</a:t>
            </a:r>
            <a:endParaRPr lang="en-US" altLang="zh-CN" sz="36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defTabSz="801688">
              <a:defRPr/>
            </a:pPr>
            <a:endParaRPr lang="en-US" altLang="zh-CN" sz="36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defTabSz="801688">
              <a:defRPr/>
            </a:pPr>
            <a:endParaRPr lang="en-US" altLang="zh-CN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12" name="Picture 2" descr="33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3875" y="1700213"/>
            <a:ext cx="8291513" cy="457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标注 12"/>
          <p:cNvSpPr/>
          <p:nvPr/>
        </p:nvSpPr>
        <p:spPr bwMode="auto">
          <a:xfrm>
            <a:off x="7143750" y="2857500"/>
            <a:ext cx="1285875" cy="2295525"/>
          </a:xfrm>
          <a:prstGeom prst="wedgeRectCallout">
            <a:avLst>
              <a:gd name="adj1" fmla="val 49643"/>
              <a:gd name="adj2" fmla="val -20801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9200" tIns="39600" rIns="79200" bIns="39600">
            <a:spAutoFit/>
          </a:bodyPr>
          <a:lstStyle/>
          <a:p>
            <a:pPr defTabSz="801688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放大高清阅读</a:t>
            </a:r>
            <a:endParaRPr lang="en-US" altLang="zh-CN" sz="36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defTabSz="801688">
              <a:defRPr/>
            </a:pPr>
            <a:endParaRPr lang="en-US" altLang="zh-CN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71683" name="Picture 3" descr="D:\D—产品\产品\数字报、触摸屏跟进\触摸屏3.0\原型图\前台触摸屏(图片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4350" y="1716088"/>
            <a:ext cx="8301038" cy="456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xfrm>
            <a:off x="550863" y="188913"/>
            <a:ext cx="6253162" cy="6477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>
                <a:latin typeface="+mn-ea"/>
                <a:cs typeface="+mj-cs"/>
              </a:rPr>
              <a:t>触摸屏</a:t>
            </a:r>
            <a:endParaRPr lang="zh-CN" altLang="en-US" dirty="0" smtClean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4274" name="内容占位符 2"/>
          <p:cNvSpPr>
            <a:spLocks noGrp="1"/>
          </p:cNvSpPr>
          <p:nvPr>
            <p:ph idx="1"/>
          </p:nvPr>
        </p:nvSpPr>
        <p:spPr>
          <a:xfrm>
            <a:off x="539750" y="1052513"/>
            <a:ext cx="7848600" cy="4741862"/>
          </a:xfrm>
        </p:spPr>
        <p:txBody>
          <a:bodyPr/>
          <a:lstStyle/>
          <a:p>
            <a:pPr eaLnBrk="1" hangingPunct="1"/>
            <a:r>
              <a:rPr lang="zh-CN" altLang="en-US" sz="2600" smtClean="0"/>
              <a:t>触摸屏读书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7777163" y="6421438"/>
            <a:ext cx="1116012" cy="476250"/>
          </a:xfrm>
        </p:spPr>
        <p:txBody>
          <a:bodyPr/>
          <a:lstStyle/>
          <a:p>
            <a:pPr algn="ctr">
              <a:defRPr/>
            </a:pPr>
            <a:r>
              <a:rPr lang="en-US" altLang="zh-CN" smtClean="0">
                <a:solidFill>
                  <a:schemeClr val="tx1"/>
                </a:solidFill>
              </a:rPr>
              <a:t>www.apabi.com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323850" y="6408738"/>
            <a:ext cx="2895600" cy="476250"/>
          </a:xfrm>
        </p:spPr>
        <p:txBody>
          <a:bodyPr/>
          <a:lstStyle/>
          <a:p>
            <a:pPr algn="l">
              <a:defRPr/>
            </a:pPr>
            <a:r>
              <a:rPr lang="en-US" altLang="zh-CN" smtClean="0">
                <a:solidFill>
                  <a:srgbClr val="EA5703"/>
                </a:solidFill>
              </a:rPr>
              <a:t>Page</a:t>
            </a:r>
            <a:fld id="{BD553D6F-58CA-4409-9EBC-6B5D50C482EF}" type="slidenum">
              <a:rPr lang="en-US" altLang="zh-CN" smtClean="0">
                <a:solidFill>
                  <a:srgbClr val="EA5703"/>
                </a:solidFill>
              </a:rPr>
              <a:pPr algn="l">
                <a:defRPr/>
              </a:pPr>
              <a:t>33</a:t>
            </a:fld>
            <a:endParaRPr lang="en-US" altLang="zh-CN">
              <a:solidFill>
                <a:srgbClr val="EA5703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700213"/>
            <a:ext cx="8135938" cy="462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6" name="Picture 2" descr="D:\D—产品\产品\细分产品汇总（新）\数字资源应用\触摸屏\触摸屏展示系统2.0销售工具\高清效果图片\shu2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677988"/>
            <a:ext cx="8135938" cy="464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1689100"/>
            <a:ext cx="8135938" cy="462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/>
          </p:cNvSpPr>
          <p:nvPr>
            <p:ph type="title"/>
          </p:nvPr>
        </p:nvSpPr>
        <p:spPr>
          <a:xfrm>
            <a:off x="550863" y="188913"/>
            <a:ext cx="6253162" cy="6477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latin typeface="+mn-ea"/>
                <a:cs typeface="+mj-cs"/>
              </a:rPr>
              <a:t>触摸</a:t>
            </a:r>
            <a:r>
              <a:rPr lang="zh-CN" altLang="en-US" dirty="0">
                <a:latin typeface="+mn-ea"/>
                <a:cs typeface="+mj-cs"/>
              </a:rPr>
              <a:t>屏</a:t>
            </a:r>
            <a:endParaRPr lang="zh-CN" altLang="en-US" dirty="0" smtClean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5298" name="内容占位符 2"/>
          <p:cNvSpPr>
            <a:spLocks noGrp="1"/>
          </p:cNvSpPr>
          <p:nvPr>
            <p:ph idx="1"/>
          </p:nvPr>
        </p:nvSpPr>
        <p:spPr>
          <a:xfrm>
            <a:off x="539750" y="1052513"/>
            <a:ext cx="7848600" cy="4741862"/>
          </a:xfrm>
        </p:spPr>
        <p:txBody>
          <a:bodyPr/>
          <a:lstStyle/>
          <a:p>
            <a:pPr eaLnBrk="1" hangingPunct="1"/>
            <a:r>
              <a:rPr lang="zh-CN" altLang="en-US" sz="2600" smtClean="0"/>
              <a:t>触摸屏读图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7777163" y="6421438"/>
            <a:ext cx="1116012" cy="476250"/>
          </a:xfrm>
        </p:spPr>
        <p:txBody>
          <a:bodyPr/>
          <a:lstStyle/>
          <a:p>
            <a:pPr algn="ctr">
              <a:defRPr/>
            </a:pPr>
            <a:r>
              <a:rPr lang="en-US" altLang="zh-CN" smtClean="0">
                <a:solidFill>
                  <a:schemeClr val="tx1"/>
                </a:solidFill>
              </a:rPr>
              <a:t>www.apabi.com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323850" y="6408738"/>
            <a:ext cx="2895600" cy="476250"/>
          </a:xfrm>
        </p:spPr>
        <p:txBody>
          <a:bodyPr/>
          <a:lstStyle/>
          <a:p>
            <a:pPr algn="l">
              <a:defRPr/>
            </a:pPr>
            <a:r>
              <a:rPr lang="en-US" altLang="zh-CN" smtClean="0">
                <a:solidFill>
                  <a:srgbClr val="EA5703"/>
                </a:solidFill>
              </a:rPr>
              <a:t>Page</a:t>
            </a:r>
            <a:fld id="{AD37C195-28DB-4E85-AAB6-9BA8E77B7AEE}" type="slidenum">
              <a:rPr lang="en-US" altLang="zh-CN" smtClean="0">
                <a:solidFill>
                  <a:srgbClr val="EA5703"/>
                </a:solidFill>
              </a:rPr>
              <a:pPr algn="l">
                <a:defRPr/>
              </a:pPr>
              <a:t>34</a:t>
            </a:fld>
            <a:endParaRPr lang="en-US" altLang="zh-CN">
              <a:solidFill>
                <a:srgbClr val="EA5703"/>
              </a:solidFill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679575"/>
            <a:ext cx="820737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674813"/>
            <a:ext cx="8207375" cy="463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1679575"/>
            <a:ext cx="820737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2600" y="1674813"/>
            <a:ext cx="8193088" cy="463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BE434605-C227-495B-929C-88CE66BE4349}" type="slidenum">
              <a:rPr lang="en-US" altLang="zh-CN" smtClean="0"/>
              <a:pPr>
                <a:defRPr/>
              </a:pPr>
              <a:t>35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sp>
        <p:nvSpPr>
          <p:cNvPr id="56323" name="TextBox 1"/>
          <p:cNvSpPr txBox="1">
            <a:spLocks noChangeArrowheads="1"/>
          </p:cNvSpPr>
          <p:nvPr/>
        </p:nvSpPr>
        <p:spPr bwMode="auto">
          <a:xfrm>
            <a:off x="1114425" y="2381250"/>
            <a:ext cx="75612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DB290B"/>
                </a:solidFill>
                <a:latin typeface="Arial" charset="0"/>
                <a:ea typeface="华文细黑"/>
                <a:cs typeface="华文细黑"/>
              </a:rPr>
              <a:t>希望大家充分利用学校中的资源！</a:t>
            </a:r>
          </a:p>
        </p:txBody>
      </p:sp>
      <p:sp>
        <p:nvSpPr>
          <p:cNvPr id="7" name="矩形 6"/>
          <p:cNvSpPr/>
          <p:nvPr/>
        </p:nvSpPr>
        <p:spPr>
          <a:xfrm>
            <a:off x="3586113" y="3223766"/>
            <a:ext cx="226215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</a:rPr>
              <a:t>谢谢！</a:t>
            </a:r>
          </a:p>
        </p:txBody>
      </p:sp>
      <p:sp>
        <p:nvSpPr>
          <p:cNvPr id="56325" name="标题 1"/>
          <p:cNvSpPr>
            <a:spLocks noGrp="1"/>
          </p:cNvSpPr>
          <p:nvPr>
            <p:ph type="title"/>
          </p:nvPr>
        </p:nvSpPr>
        <p:spPr>
          <a:xfrm>
            <a:off x="1692275" y="4724400"/>
            <a:ext cx="5605463" cy="647700"/>
          </a:xfrm>
        </p:spPr>
        <p:txBody>
          <a:bodyPr/>
          <a:lstStyle/>
          <a:p>
            <a:pPr eaLnBrk="1" hangingPunct="1"/>
            <a:r>
              <a:rPr lang="zh-CN" altLang="en-US" sz="2000" smtClean="0">
                <a:solidFill>
                  <a:schemeClr val="tx1"/>
                </a:solidFill>
              </a:rPr>
              <a:t>阿帕比工作人员：张小华           杨   洋 </a:t>
            </a:r>
            <a:br>
              <a:rPr lang="zh-CN" altLang="en-US" sz="2000" smtClean="0">
                <a:solidFill>
                  <a:schemeClr val="tx1"/>
                </a:solidFill>
              </a:rPr>
            </a:br>
            <a:r>
              <a:rPr lang="zh-CN" altLang="en-US" sz="2000" smtClean="0">
                <a:solidFill>
                  <a:schemeClr val="tx1"/>
                </a:solidFill>
              </a:rPr>
              <a:t>联系电话：</a:t>
            </a:r>
            <a:r>
              <a:rPr lang="en-US" altLang="zh-CN" sz="2000" smtClean="0">
                <a:solidFill>
                  <a:schemeClr val="tx1"/>
                </a:solidFill>
              </a:rPr>
              <a:t>13811539033     15699977277</a:t>
            </a:r>
            <a:br>
              <a:rPr lang="en-US" altLang="zh-CN" sz="2000" smtClean="0">
                <a:solidFill>
                  <a:schemeClr val="tx1"/>
                </a:solidFill>
              </a:rPr>
            </a:br>
            <a:r>
              <a:rPr lang="en-US" altLang="zh-CN" sz="2000" smtClean="0">
                <a:solidFill>
                  <a:schemeClr val="tx1"/>
                </a:solidFill>
              </a:rPr>
              <a:t/>
            </a:r>
            <a:br>
              <a:rPr lang="en-US" altLang="zh-CN" sz="2000" smtClean="0">
                <a:solidFill>
                  <a:schemeClr val="tx1"/>
                </a:solidFill>
              </a:rPr>
            </a:br>
            <a:r>
              <a:rPr lang="zh-CN" altLang="en-US" sz="2000" smtClean="0">
                <a:solidFill>
                  <a:schemeClr val="tx1"/>
                </a:solidFill>
              </a:rPr>
              <a:t>图书馆老师：张东军                  张   雪</a:t>
            </a:r>
            <a:br>
              <a:rPr lang="zh-CN" altLang="en-US" sz="2000" smtClean="0">
                <a:solidFill>
                  <a:schemeClr val="tx1"/>
                </a:solidFill>
              </a:rPr>
            </a:br>
            <a:r>
              <a:rPr lang="zh-CN" altLang="en-US" sz="2000" smtClean="0">
                <a:solidFill>
                  <a:schemeClr val="tx1"/>
                </a:solidFill>
              </a:rPr>
              <a:t>联系电话：</a:t>
            </a:r>
            <a:r>
              <a:rPr lang="en-US" altLang="zh-CN" sz="2000" smtClean="0">
                <a:solidFill>
                  <a:schemeClr val="tx1"/>
                </a:solidFill>
              </a:rPr>
              <a:t>13521993335      15011304836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2"/>
          <p:cNvSpPr txBox="1">
            <a:spLocks noChangeArrowheads="1"/>
          </p:cNvSpPr>
          <p:nvPr/>
        </p:nvSpPr>
        <p:spPr bwMode="auto">
          <a:xfrm>
            <a:off x="4284663" y="3933825"/>
            <a:ext cx="43195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57346" name="Text Box 3"/>
          <p:cNvSpPr txBox="1">
            <a:spLocks noChangeArrowheads="1"/>
          </p:cNvSpPr>
          <p:nvPr/>
        </p:nvSpPr>
        <p:spPr bwMode="auto">
          <a:xfrm>
            <a:off x="7559675" y="4076700"/>
            <a:ext cx="3968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mtClean="0"/>
              <a:t>平台登录</a:t>
            </a:r>
            <a:r>
              <a:rPr lang="zh-CN" altLang="en-US" smtClean="0"/>
              <a:t>操作流程</a:t>
            </a:r>
          </a:p>
        </p:txBody>
      </p:sp>
      <p:sp>
        <p:nvSpPr>
          <p:cNvPr id="23554" name="内容占位符 2"/>
          <p:cNvSpPr>
            <a:spLocks noGrp="1"/>
          </p:cNvSpPr>
          <p:nvPr>
            <p:ph idx="1"/>
          </p:nvPr>
        </p:nvSpPr>
        <p:spPr>
          <a:xfrm>
            <a:off x="323850" y="909638"/>
            <a:ext cx="8356600" cy="1150937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zh-CN" sz="2000" smtClean="0"/>
              <a:t>2</a:t>
            </a:r>
            <a:r>
              <a:rPr lang="zh-CN" altLang="en-US" sz="2000" smtClean="0"/>
              <a:t>、</a:t>
            </a:r>
            <a:r>
              <a:rPr lang="zh-CN" altLang="zh-CN" sz="2000" smtClean="0"/>
              <a:t>商校主页（</a:t>
            </a:r>
            <a:r>
              <a:rPr lang="en-US" altLang="zh-CN" sz="2000" smtClean="0"/>
              <a:t>www.bjsx.com.cn</a:t>
            </a:r>
            <a:r>
              <a:rPr lang="zh-CN" altLang="zh-CN" sz="2000" smtClean="0"/>
              <a:t>）底部“友情链接”点击“阿帕比数字资源平台”进入系统平台</a:t>
            </a:r>
            <a:endParaRPr lang="zh-CN" altLang="en-US" sz="200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38CC03A7-6723-4442-92B3-B2C9C70AADE4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pic>
        <p:nvPicPr>
          <p:cNvPr id="23557" name="图片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916113"/>
            <a:ext cx="828040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圆角矩形 5"/>
          <p:cNvSpPr>
            <a:spLocks noChangeArrowheads="1"/>
          </p:cNvSpPr>
          <p:nvPr/>
        </p:nvSpPr>
        <p:spPr bwMode="auto">
          <a:xfrm>
            <a:off x="3995738" y="3068638"/>
            <a:ext cx="1081087" cy="288925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lIns="79200" tIns="39600" rIns="79200" bIns="39600">
            <a:spAutoFit/>
          </a:bodyPr>
          <a:lstStyle/>
          <a:p>
            <a:pPr defTabSz="801688"/>
            <a:endParaRPr lang="zh-CN" altLang="en-US">
              <a:ea typeface="MS PGothic" pitchFamily="34" charset="-128"/>
            </a:endParaRPr>
          </a:p>
        </p:txBody>
      </p:sp>
      <p:sp>
        <p:nvSpPr>
          <p:cNvPr id="23559" name="内容占位符 2"/>
          <p:cNvSpPr txBox="1">
            <a:spLocks/>
          </p:cNvSpPr>
          <p:nvPr/>
        </p:nvSpPr>
        <p:spPr bwMode="auto">
          <a:xfrm>
            <a:off x="471488" y="3716338"/>
            <a:ext cx="83566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801688">
              <a:lnSpc>
                <a:spcPct val="150000"/>
              </a:lnSpc>
            </a:pPr>
            <a:r>
              <a:rPr lang="en-US" altLang="zh-CN" sz="2000" b="1">
                <a:solidFill>
                  <a:schemeClr val="tx1"/>
                </a:solidFill>
                <a:latin typeface="Arial" charset="0"/>
                <a:ea typeface="华文细黑"/>
                <a:cs typeface="华文细黑"/>
              </a:rPr>
              <a:t>3</a:t>
            </a:r>
            <a:r>
              <a:rPr lang="zh-CN" altLang="en-US" sz="2000" b="1">
                <a:solidFill>
                  <a:schemeClr val="tx1"/>
                </a:solidFill>
                <a:latin typeface="Arial" charset="0"/>
                <a:ea typeface="华文细黑"/>
                <a:cs typeface="华文细黑"/>
              </a:rPr>
              <a:t>、</a:t>
            </a:r>
            <a:r>
              <a:rPr lang="zh-CN" altLang="zh-CN" sz="2000" b="1">
                <a:solidFill>
                  <a:schemeClr val="tx1"/>
                </a:solidFill>
                <a:latin typeface="Arial" charset="0"/>
                <a:ea typeface="华文细黑"/>
                <a:cs typeface="华文细黑"/>
              </a:rPr>
              <a:t>商校图书馆主页（</a:t>
            </a:r>
            <a:r>
              <a:rPr lang="en-US" altLang="zh-CN" sz="2000" b="1">
                <a:solidFill>
                  <a:schemeClr val="tx1"/>
                </a:solidFill>
                <a:latin typeface="Arial" charset="0"/>
                <a:ea typeface="华文细黑"/>
                <a:cs typeface="华文细黑"/>
              </a:rPr>
              <a:t>lib.bjsx.com.cn</a:t>
            </a:r>
            <a:r>
              <a:rPr lang="zh-CN" altLang="zh-CN" sz="2000" b="1">
                <a:solidFill>
                  <a:schemeClr val="tx1"/>
                </a:solidFill>
                <a:latin typeface="Arial" charset="0"/>
                <a:ea typeface="华文细黑"/>
                <a:cs typeface="华文细黑"/>
              </a:rPr>
              <a:t>），点击“电子资源”栏目，进入系统平台</a:t>
            </a:r>
            <a:endParaRPr lang="zh-CN" altLang="en-US" sz="2000" b="1">
              <a:solidFill>
                <a:schemeClr val="tx1"/>
              </a:solidFill>
              <a:latin typeface="Arial" charset="0"/>
              <a:ea typeface="华文细黑"/>
              <a:cs typeface="华文细黑"/>
            </a:endParaRPr>
          </a:p>
        </p:txBody>
      </p:sp>
      <p:pic>
        <p:nvPicPr>
          <p:cNvPr id="23560" name="图片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724400"/>
            <a:ext cx="8323262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mtClean="0"/>
              <a:t>电子资源的检索、借阅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9484953C-6FA8-48B1-8B01-DB6F8F470A00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9325" y="1125538"/>
            <a:ext cx="73675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图片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1970088"/>
            <a:ext cx="763270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mtClean="0"/>
              <a:t>电子资源的检索、借阅</a:t>
            </a:r>
            <a:endParaRPr lang="zh-CN" altLang="en-US" smtClean="0"/>
          </a:p>
        </p:txBody>
      </p:sp>
      <p:sp>
        <p:nvSpPr>
          <p:cNvPr id="2560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C1EFB3CD-AFD7-4DF6-AE05-C0B2D5EAC1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pic>
        <p:nvPicPr>
          <p:cNvPr id="25605" name="图片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125538"/>
            <a:ext cx="8135937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125538"/>
            <a:ext cx="8135937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mtClean="0"/>
              <a:t>电子资源的检索、借阅</a:t>
            </a:r>
            <a:endParaRPr lang="zh-CN" altLang="en-US" smtClean="0"/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xfrm>
            <a:off x="152400" y="1085850"/>
            <a:ext cx="7848600" cy="4741863"/>
          </a:xfrm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D1F646B7-87E1-4329-9DBB-1C83EB8421F3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pic>
        <p:nvPicPr>
          <p:cNvPr id="26629" name="图片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052513"/>
            <a:ext cx="8223250" cy="519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mtClean="0"/>
              <a:t>电子资源的在线阅读、借阅</a:t>
            </a:r>
            <a:endParaRPr lang="zh-CN" altLang="en-US" smtClean="0"/>
          </a:p>
        </p:txBody>
      </p:sp>
      <p:sp>
        <p:nvSpPr>
          <p:cNvPr id="27650" name="内容占位符 2"/>
          <p:cNvSpPr>
            <a:spLocks noGrp="1"/>
          </p:cNvSpPr>
          <p:nvPr>
            <p:ph idx="1"/>
          </p:nvPr>
        </p:nvSpPr>
        <p:spPr>
          <a:xfrm>
            <a:off x="539750" y="981075"/>
            <a:ext cx="7848600" cy="4741863"/>
          </a:xfrm>
        </p:spPr>
        <p:txBody>
          <a:bodyPr/>
          <a:lstStyle/>
          <a:p>
            <a:pPr eaLnBrk="1" hangingPunct="1"/>
            <a:r>
              <a:rPr lang="zh-CN" altLang="en-US" sz="2400" smtClean="0"/>
              <a:t>在线阅读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324AD779-FC9B-4627-9CC2-8A70005C4269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pic>
        <p:nvPicPr>
          <p:cNvPr id="27653" name="图片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628775"/>
            <a:ext cx="7489825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484313"/>
            <a:ext cx="314325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mtClean="0"/>
              <a:t>电子资源的在线阅读、借阅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DA306BB0-5A4A-43D6-A611-680C28078C64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www.apabi.cn</a:t>
            </a:r>
            <a:endParaRPr lang="en-US" altLang="zh-CN"/>
          </a:p>
        </p:txBody>
      </p:sp>
      <p:sp>
        <p:nvSpPr>
          <p:cNvPr id="6" name="TextBox 5"/>
          <p:cNvSpPr txBox="1"/>
          <p:nvPr/>
        </p:nvSpPr>
        <p:spPr>
          <a:xfrm>
            <a:off x="323850" y="3860800"/>
            <a:ext cx="1871663" cy="1631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2000" b="1" dirty="0">
                <a:solidFill>
                  <a:schemeClr val="tx1"/>
                </a:solidFill>
                <a:latin typeface="+mn-ea"/>
                <a:ea typeface="+mn-ea"/>
              </a:rPr>
              <a:t>点击“借阅”键后，系统会自动启动方正阿帕比阅读器进行下载</a:t>
            </a:r>
            <a:endParaRPr lang="zh-CN" altLang="en-US" sz="20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28678" name="图片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1196975"/>
            <a:ext cx="6624637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北京市商业学校 读者培训03">
  <a:themeElements>
    <a:clrScheme name="阿帕比PPT模版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7B95C"/>
      </a:accent6>
      <a:hlink>
        <a:srgbClr val="FF9900"/>
      </a:hlink>
      <a:folHlink>
        <a:srgbClr val="996600"/>
      </a:folHlink>
    </a:clrScheme>
    <a:fontScheme name="阿帕比PPT模版">
      <a:majorFont>
        <a:latin typeface="FrutigerNext LT Medium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itchFamily="34" charset="-128"/>
          </a:defRPr>
        </a:defPPr>
      </a:lstStyle>
    </a:lnDef>
  </a:objectDefaults>
  <a:extraClrSchemeLst>
    <a:extraClrScheme>
      <a:clrScheme name="阿帕比PPT模版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阿帕比PPT模版 2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阿帕比PPT模版 3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DDDDDD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阿帕比PPT模版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阿帕比PPT模版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阿帕比PPT模版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阿帕比PPT模版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阿帕比PPT模版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阿帕比PPT模版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阿帕比PPT模版 10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阿帕比PPT模版 1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阿帕比PPT模版 1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阿帕比PPT模版 1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2_自定义设计方案">
      <a:majorFont>
        <a:latin typeface="Arial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itchFamily="34" charset="-128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7B95C"/>
      </a:accent6>
      <a:hlink>
        <a:srgbClr val="FF9900"/>
      </a:hlink>
      <a:folHlink>
        <a:srgbClr val="9966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itchFamily="34" charset="-128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北京市商业学校 读者培训03</Template>
  <TotalTime>13</TotalTime>
  <Words>1094</Words>
  <Application>Microsoft Office PowerPoint</Application>
  <PresentationFormat>On-screen Show (4:3)</PresentationFormat>
  <Paragraphs>158</Paragraphs>
  <Slides>36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12</vt:i4>
      </vt:variant>
      <vt:variant>
        <vt:lpstr>幻灯片标题</vt:lpstr>
      </vt:variant>
      <vt:variant>
        <vt:i4>36</vt:i4>
      </vt:variant>
    </vt:vector>
  </HeadingPairs>
  <TitlesOfParts>
    <vt:vector size="57" baseType="lpstr">
      <vt:lpstr>FrutigerNext LT Regular</vt:lpstr>
      <vt:lpstr>宋体</vt:lpstr>
      <vt:lpstr>Arial</vt:lpstr>
      <vt:lpstr>FrutigerNext LT Medium</vt:lpstr>
      <vt:lpstr>华文细黑</vt:lpstr>
      <vt:lpstr>Wingdings</vt:lpstr>
      <vt:lpstr>MS PGothic</vt:lpstr>
      <vt:lpstr>方正粗倩简体</vt:lpstr>
      <vt:lpstr>微软雅黑</vt:lpstr>
      <vt:lpstr>北京市商业学校 读者培训03</vt:lpstr>
      <vt:lpstr>2_自定义设计方案</vt:lpstr>
      <vt:lpstr>1_自定义设计方案</vt:lpstr>
      <vt:lpstr>北京市商业学校 读者培训03</vt:lpstr>
      <vt:lpstr>北京市商业学校 读者培训03</vt:lpstr>
      <vt:lpstr>北京市商业学校 读者培训03</vt:lpstr>
      <vt:lpstr>北京市商业学校 读者培训03</vt:lpstr>
      <vt:lpstr>北京市商业学校 读者培训03</vt:lpstr>
      <vt:lpstr>北京市商业学校 读者培训03</vt:lpstr>
      <vt:lpstr>北京市商业学校 读者培训03</vt:lpstr>
      <vt:lpstr>北京市商业学校 读者培训03</vt:lpstr>
      <vt:lpstr>北京市商业学校 读者培训03</vt:lpstr>
      <vt:lpstr>北京市商业学校                      ——读者培训 2013年1月16日</vt:lpstr>
      <vt:lpstr>数字资源平台</vt:lpstr>
      <vt:lpstr>平台登录操作流程</vt:lpstr>
      <vt:lpstr>平台登录操作流程</vt:lpstr>
      <vt:lpstr>电子资源的检索、借阅</vt:lpstr>
      <vt:lpstr>电子资源的检索、借阅</vt:lpstr>
      <vt:lpstr>电子资源的检索、借阅</vt:lpstr>
      <vt:lpstr>电子资源的在线阅读、借阅</vt:lpstr>
      <vt:lpstr>电子资源的在线阅读、借阅</vt:lpstr>
      <vt:lpstr>阅读效果</vt:lpstr>
      <vt:lpstr>阅读效果</vt:lpstr>
      <vt:lpstr>阅读效果</vt:lpstr>
      <vt:lpstr>阅读效果</vt:lpstr>
      <vt:lpstr>阅读效果</vt:lpstr>
      <vt:lpstr>阅读效果</vt:lpstr>
      <vt:lpstr>阅读效果</vt:lpstr>
      <vt:lpstr>工具书</vt:lpstr>
      <vt:lpstr>工具书</vt:lpstr>
      <vt:lpstr>年鉴</vt:lpstr>
      <vt:lpstr>图片库</vt:lpstr>
      <vt:lpstr>幻灯片 21</vt:lpstr>
      <vt:lpstr>支持各种媒介的移动阅读</vt:lpstr>
      <vt:lpstr>移动阅读解决方案</vt:lpstr>
      <vt:lpstr>移动阅读操作方法——添加机构</vt:lpstr>
      <vt:lpstr>移动阅读操作方法——在线书库</vt:lpstr>
      <vt:lpstr>移动阅读操作方法——图书阅读</vt:lpstr>
      <vt:lpstr>移动阅读操作方法——书架管理</vt:lpstr>
      <vt:lpstr>支持各种媒介的移动阅读</vt:lpstr>
      <vt:lpstr>U阅</vt:lpstr>
      <vt:lpstr>U阅</vt:lpstr>
      <vt:lpstr>支持各种媒介的移动阅读</vt:lpstr>
      <vt:lpstr>触摸屏</vt:lpstr>
      <vt:lpstr>触摸屏</vt:lpstr>
      <vt:lpstr>触摸屏</vt:lpstr>
      <vt:lpstr>阿帕比工作人员：张小华           杨   洋  联系电话：13811539033     15699977277  图书馆老师：张东军                  张   雪 联系电话：13521993335      15011304836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北京市商业学校                      ——读者培训 2013年1月16日</dc:title>
  <dc:creator>wangxue(王雪.阿帕比)</dc:creator>
  <cp:lastModifiedBy>USER</cp:lastModifiedBy>
  <cp:revision>5</cp:revision>
  <dcterms:created xsi:type="dcterms:W3CDTF">2013-01-15T07:27:15Z</dcterms:created>
  <dcterms:modified xsi:type="dcterms:W3CDTF">2013-01-23T02:14:59Z</dcterms:modified>
</cp:coreProperties>
</file>